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notesMasterIdLst>
    <p:notesMasterId r:id="rId15"/>
  </p:notesMasterIdLst>
  <p:sldIdLst>
    <p:sldId id="550" r:id="rId2"/>
    <p:sldId id="261" r:id="rId3"/>
    <p:sldId id="540" r:id="rId4"/>
    <p:sldId id="281" r:id="rId5"/>
    <p:sldId id="518" r:id="rId6"/>
    <p:sldId id="525" r:id="rId7"/>
    <p:sldId id="509" r:id="rId8"/>
    <p:sldId id="512" r:id="rId9"/>
    <p:sldId id="284" r:id="rId10"/>
    <p:sldId id="519" r:id="rId11"/>
    <p:sldId id="467" r:id="rId12"/>
    <p:sldId id="495" r:id="rId13"/>
    <p:sldId id="485" r:id="rId14"/>
  </p:sldIdLst>
  <p:sldSz cx="9144000" cy="6858000" type="screen4x3"/>
  <p:notesSz cx="7010400" cy="9296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ander Krotov" initials="AK" lastIdx="1" clrIdx="0">
    <p:extLst>
      <p:ext uri="{19B8F6BF-5375-455C-9EA6-DF929625EA0E}">
        <p15:presenceInfo xmlns:p15="http://schemas.microsoft.com/office/powerpoint/2012/main" userId="95993357063e79f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E6E6E6"/>
    <a:srgbClr val="9148C8"/>
    <a:srgbClr val="FFFFFF"/>
    <a:srgbClr val="5F2987"/>
    <a:srgbClr val="339933"/>
    <a:srgbClr val="3EB921"/>
    <a:srgbClr val="1AB861"/>
    <a:srgbClr val="0000FF"/>
    <a:srgbClr val="7AB5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1" autoAdjust="0"/>
    <p:restoredTop sz="86456" autoAdjust="0"/>
  </p:normalViewPr>
  <p:slideViewPr>
    <p:cSldViewPr>
      <p:cViewPr varScale="1">
        <p:scale>
          <a:sx n="62" d="100"/>
          <a:sy n="62" d="100"/>
        </p:scale>
        <p:origin x="9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232765348870095E-2"/>
          <c:y val="5.0597506986847292E-2"/>
          <c:w val="0.91746676908686098"/>
          <c:h val="0.82665583224981509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38100"/>
          </c:spPr>
          <c:marker>
            <c:spPr>
              <a:ln w="38100"/>
            </c:spPr>
          </c:marker>
          <c:dLbls>
            <c:dLbl>
              <c:idx val="0"/>
              <c:layout>
                <c:manualLayout>
                  <c:x val="-9.7222222222222727E-3"/>
                  <c:y val="-6.39459900218266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63,4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0633613148979868E-2"/>
                      <c:h val="5.726648137854363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49CB-47D2-BB92-C2C9827E395C}"/>
                </c:ext>
              </c:extLst>
            </c:dLbl>
            <c:dLbl>
              <c:idx val="1"/>
              <c:layout>
                <c:manualLayout>
                  <c:x val="-6.6207172485215016E-2"/>
                  <c:y val="-7.44051785164359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92A-458B-A1C8-52AA12C8343A}"/>
                </c:ext>
              </c:extLst>
            </c:dLbl>
            <c:dLbl>
              <c:idx val="2"/>
              <c:layout>
                <c:manualLayout>
                  <c:x val="-1.804894965268658E-2"/>
                  <c:y val="-4.4961947721988804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rPr>
                      <a:t>29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1864055829914251E-2"/>
                      <c:h val="5.664728531159451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492A-458B-A1C8-52AA12C8343A}"/>
                </c:ext>
              </c:extLst>
            </c:dLbl>
            <c:dLbl>
              <c:idx val="3"/>
              <c:layout>
                <c:manualLayout>
                  <c:x val="-2.6292294123058155E-2"/>
                  <c:y val="4.41508962196301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CB-47D2-BB92-C2C9827E395C}"/>
                </c:ext>
              </c:extLst>
            </c:dLbl>
            <c:dLbl>
              <c:idx val="4"/>
              <c:layout>
                <c:manualLayout>
                  <c:x val="-5.7133936175371276E-2"/>
                  <c:y val="-5.520332348199245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9CB-47D2-BB92-C2C9827E395C}"/>
                </c:ext>
              </c:extLst>
            </c:dLbl>
            <c:dLbl>
              <c:idx val="5"/>
              <c:layout>
                <c:manualLayout>
                  <c:x val="-4.6948450951361333E-2"/>
                  <c:y val="-4.6652591857874924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rPr>
                      <a:t>41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92A-458B-A1C8-52AA12C8343A}"/>
                </c:ext>
              </c:extLst>
            </c:dLbl>
            <c:dLbl>
              <c:idx val="6"/>
              <c:layout>
                <c:manualLayout>
                  <c:x val="-3.6120616928868594E-2"/>
                  <c:y val="-4.9569063441002849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rPr>
                      <a:t>40,3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92A-458B-A1C8-52AA12C8343A}"/>
                </c:ext>
              </c:extLst>
            </c:dLbl>
            <c:dLbl>
              <c:idx val="7"/>
              <c:layout>
                <c:manualLayout>
                  <c:x val="-6.7071580285302065E-2"/>
                  <c:y val="-4.944445693824153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49CB-47D2-BB92-C2C9827E395C}"/>
                </c:ext>
              </c:extLst>
            </c:dLbl>
            <c:dLbl>
              <c:idx val="8"/>
              <c:layout>
                <c:manualLayout>
                  <c:x val="-5.0007790025263156E-2"/>
                  <c:y val="-5.8521844664236482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anose="02020603050405020304" pitchFamily="18" charset="0"/>
                      </a:rPr>
                      <a:t>35-40</a:t>
                    </a:r>
                    <a:endParaRPr lang="en-US" sz="1500" b="1" dirty="0">
                      <a:solidFill>
                        <a:schemeClr val="tx1"/>
                      </a:solidFill>
                      <a:effectLst/>
                      <a:latin typeface="Arial Narrow" pitchFamily="34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492A-458B-A1C8-52AA12C8343A}"/>
                </c:ext>
              </c:extLst>
            </c:dLbl>
            <c:dLbl>
              <c:idx val="9"/>
              <c:layout>
                <c:manualLayout>
                  <c:x val="-6.3674194488948857E-2"/>
                  <c:y val="-3.0958136958689413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anose="02020603050405020304" pitchFamily="18" charset="0"/>
                      </a:rPr>
                      <a:t>40-45</a:t>
                    </a:r>
                    <a:endParaRPr lang="en-US" sz="1500" b="1" dirty="0">
                      <a:solidFill>
                        <a:schemeClr val="tx1"/>
                      </a:solidFill>
                      <a:effectLst/>
                      <a:latin typeface="Arial Narrow" pitchFamily="34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721101849541733E-2"/>
                      <c:h val="6.408826134654654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492A-458B-A1C8-52AA12C8343A}"/>
                </c:ext>
              </c:extLst>
            </c:dLbl>
            <c:dLbl>
              <c:idx val="10"/>
              <c:layout>
                <c:manualLayout>
                  <c:x val="-3.5652004057836952E-2"/>
                  <c:y val="-7.002098118231688E-2"/>
                </c:manualLayout>
              </c:layout>
              <c:tx>
                <c:rich>
                  <a:bodyPr/>
                  <a:lstStyle/>
                  <a:p>
                    <a:r>
                      <a:rPr lang="en-US" sz="1500" b="1" dirty="0"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rPr>
                      <a:t>515,2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492A-458B-A1C8-52AA12C8343A}"/>
                </c:ext>
              </c:extLst>
            </c:dLbl>
            <c:dLbl>
              <c:idx val="11"/>
              <c:layout>
                <c:manualLayout>
                  <c:x val="-4.6985330409553765E-2"/>
                  <c:y val="4.90769468516343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B6-4799-9B17-3E9F1A4A5823}"/>
                </c:ext>
              </c:extLst>
            </c:dLbl>
            <c:dLbl>
              <c:idx val="12"/>
              <c:layout>
                <c:manualLayout>
                  <c:x val="-4.5246452579949956E-2"/>
                  <c:y val="-5.11144777892448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B6-4799-9B17-3E9F1A4A5823}"/>
                </c:ext>
              </c:extLst>
            </c:dLbl>
            <c:dLbl>
              <c:idx val="13"/>
              <c:layout>
                <c:manualLayout>
                  <c:x val="-4.4815148043660213E-2"/>
                  <c:y val="3.7742353458626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B6-4799-9B17-3E9F1A4A5823}"/>
                </c:ext>
              </c:extLst>
            </c:dLbl>
            <c:spPr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/>
              <a:lstStyle/>
              <a:p>
                <a:pPr>
                  <a:defRPr sz="1500" b="1">
                    <a:solidFill>
                      <a:schemeClr val="tx1"/>
                    </a:solidFill>
                    <a:effectLst/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0"/>
                <c:pt idx="1">
                  <c:v>2019 </c:v>
                </c:pt>
                <c:pt idx="2">
                  <c:v>Март    2020 </c:v>
                </c:pt>
                <c:pt idx="3">
                  <c:v>Апрель 2020 </c:v>
                </c:pt>
                <c:pt idx="4">
                  <c:v>Март    2020 </c:v>
                </c:pt>
                <c:pt idx="5">
                  <c:v>Июнь   2020</c:v>
                </c:pt>
                <c:pt idx="6">
                  <c:v>Июль   2020</c:v>
                </c:pt>
                <c:pt idx="7">
                  <c:v>Август 2020</c:v>
                </c:pt>
                <c:pt idx="8">
                  <c:v>Сентябрь 2020</c:v>
                </c:pt>
                <c:pt idx="9">
                  <c:v>Прогноз 2021-2022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0"/>
                <c:pt idx="1">
                  <c:v>63.4</c:v>
                </c:pt>
                <c:pt idx="2" formatCode="mmm\-yy">
                  <c:v>31</c:v>
                </c:pt>
                <c:pt idx="3">
                  <c:v>18</c:v>
                </c:pt>
                <c:pt idx="4">
                  <c:v>34</c:v>
                </c:pt>
                <c:pt idx="5">
                  <c:v>41.9</c:v>
                </c:pt>
                <c:pt idx="6">
                  <c:v>40.299999999999997</c:v>
                </c:pt>
                <c:pt idx="7">
                  <c:v>44.5</c:v>
                </c:pt>
                <c:pt idx="8">
                  <c:v>37</c:v>
                </c:pt>
                <c:pt idx="9">
                  <c:v>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49CB-47D2-BB92-C2C9827E3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545664"/>
        <c:axId val="80547200"/>
      </c:lineChart>
      <c:catAx>
        <c:axId val="80545664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effectLst/>
                <a:latin typeface="Arial Narrow" pitchFamily="34" charset="0"/>
              </a:defRPr>
            </a:pPr>
            <a:endParaRPr lang="ru-RU"/>
          </a:p>
        </c:txPr>
        <c:crossAx val="80547200"/>
        <c:crosses val="autoZero"/>
        <c:auto val="0"/>
        <c:lblAlgn val="ctr"/>
        <c:lblOffset val="100"/>
        <c:noMultiLvlLbl val="0"/>
      </c:catAx>
      <c:valAx>
        <c:axId val="8054720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80545664"/>
        <c:crosses val="autoZero"/>
        <c:crossBetween val="midCat"/>
      </c:valAx>
      <c:spPr>
        <a:solidFill>
          <a:schemeClr val="bg1">
            <a:lumMod val="85000"/>
          </a:schemeClr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21806379240819E-2"/>
          <c:y val="1.9979239663441353E-2"/>
          <c:w val="0.95862042078214271"/>
          <c:h val="0.75179682435764628"/>
        </c:manualLayout>
      </c:layout>
      <c:lineChart>
        <c:grouping val="standar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Розничный товарооборот на душу населения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pPr>
              <a:ln w="38100"/>
            </c:spPr>
          </c:marker>
          <c:dLbls>
            <c:dLbl>
              <c:idx val="0"/>
              <c:layout>
                <c:manualLayout>
                  <c:x val="2.0017727929931544E-2"/>
                  <c:y val="2.7350235922704467E-3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45-4A59-A1CA-52E55A972E36}"/>
                </c:ext>
              </c:extLst>
            </c:dLbl>
            <c:dLbl>
              <c:idx val="1"/>
              <c:layout>
                <c:manualLayout>
                  <c:x val="2.0187757712567651E-2"/>
                  <c:y val="8.2050707768113063E-3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45-4A59-A1CA-52E55A972E36}"/>
                </c:ext>
              </c:extLst>
            </c:dLbl>
            <c:dLbl>
              <c:idx val="2"/>
              <c:layout>
                <c:manualLayout>
                  <c:x val="-4.2697719272956812E-2"/>
                  <c:y val="9.0255778544924642E-2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145-4A59-A1CA-52E55A972E36}"/>
                </c:ext>
              </c:extLst>
            </c:dLbl>
            <c:dLbl>
              <c:idx val="3"/>
              <c:layout>
                <c:manualLayout>
                  <c:x val="-2.4426578731301191E-2"/>
                  <c:y val="4.68714129734874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3E-439B-A6F8-F89586313898}"/>
                </c:ext>
              </c:extLst>
            </c:dLbl>
            <c:dLbl>
              <c:idx val="5"/>
              <c:layout>
                <c:manualLayout>
                  <c:x val="3.5574856863778002E-2"/>
                  <c:y val="-5.4700471845409108E-3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45-4A59-A1CA-52E55A972E36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effectLst/>
                    <a:latin typeface="Arial Narrow" pitchFamily="34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Лист1!$C$2:$C$7</c:f>
              <c:numCache>
                <c:formatCode>_-* #,##0.0_-;\-* #,##0.0_-;_-* "-"??_-;_-@_-</c:formatCode>
                <c:ptCount val="6"/>
                <c:pt idx="0">
                  <c:v>0.9</c:v>
                </c:pt>
                <c:pt idx="1">
                  <c:v>-9.2000000000000011</c:v>
                </c:pt>
                <c:pt idx="2">
                  <c:v>-14</c:v>
                </c:pt>
                <c:pt idx="3">
                  <c:v>-12.9</c:v>
                </c:pt>
                <c:pt idx="4">
                  <c:v>-10.3</c:v>
                </c:pt>
                <c:pt idx="5">
                  <c:v>-8.6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39-4ED4-80A4-962325CDDBBF}"/>
            </c:ext>
          </c:extLst>
        </c:ser>
        <c:ser>
          <c:idx val="0"/>
          <c:order val="0"/>
          <c:tx>
            <c:strRef>
              <c:f>Лист1!$B$1</c:f>
              <c:strCache>
                <c:ptCount val="1"/>
                <c:pt idx="0">
                  <c:v>ВВП на душу населения</c:v>
                </c:pt>
              </c:strCache>
            </c:strRef>
          </c:tx>
          <c:spPr>
            <a:ln w="38100" cap="rnd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marker>
            <c:spPr>
              <a:ln w="38100">
                <a:solidFill>
                  <a:schemeClr val="accent4">
                    <a:lumMod val="75000"/>
                  </a:schemeClr>
                </a:solidFill>
              </a:ln>
            </c:spPr>
          </c:marker>
          <c:dLbls>
            <c:dLbl>
              <c:idx val="0"/>
              <c:layout>
                <c:manualLayout>
                  <c:x val="-7.6369175467185441E-2"/>
                  <c:y val="8.4376554602484796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D3E-439B-A6F8-F89586313898}"/>
                </c:ext>
              </c:extLst>
            </c:dLbl>
            <c:dLbl>
              <c:idx val="1"/>
              <c:layout>
                <c:manualLayout>
                  <c:x val="1.158217601397255E-2"/>
                  <c:y val="-2.5070759976254053E-17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145-4A59-A1CA-52E55A972E36}"/>
                </c:ext>
              </c:extLst>
            </c:dLbl>
            <c:dLbl>
              <c:idx val="2"/>
              <c:layout>
                <c:manualLayout>
                  <c:x val="2.1939326791757447E-5"/>
                  <c:y val="0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145-4A59-A1CA-52E55A972E36}"/>
                </c:ext>
              </c:extLst>
            </c:dLbl>
            <c:dLbl>
              <c:idx val="3"/>
              <c:layout>
                <c:manualLayout>
                  <c:x val="-1.0689729451580192E-2"/>
                  <c:y val="-8.2050707768113063E-3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145-4A59-A1CA-52E55A972E36}"/>
                </c:ext>
              </c:extLst>
            </c:dLbl>
            <c:dLbl>
              <c:idx val="4"/>
              <c:layout>
                <c:manualLayout>
                  <c:x val="-1.4372747425439017E-2"/>
                  <c:y val="8.2050707768113063E-3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145-4A59-A1CA-52E55A972E36}"/>
                </c:ext>
              </c:extLst>
            </c:dLbl>
            <c:dLbl>
              <c:idx val="5"/>
              <c:layout>
                <c:manualLayout>
                  <c:x val="3.5522631727175895E-2"/>
                  <c:y val="2.4615212330433997E-2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145-4A59-A1CA-52E55A972E36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4">
                        <a:lumMod val="75000"/>
                      </a:schemeClr>
                    </a:solidFill>
                    <a:effectLst/>
                    <a:latin typeface="Arial Narrow" pitchFamily="34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Лист1!$B$2:$B$7</c:f>
              <c:numCache>
                <c:formatCode>_-* #,##0.0_-;\-* #,##0.0_-;_-* "-"??_-;_-@_-</c:formatCode>
                <c:ptCount val="6"/>
                <c:pt idx="0">
                  <c:v>-1.4</c:v>
                </c:pt>
                <c:pt idx="1">
                  <c:v>-3.5</c:v>
                </c:pt>
                <c:pt idx="2">
                  <c:v>-3.4</c:v>
                </c:pt>
                <c:pt idx="3">
                  <c:v>-1.7000000000000008</c:v>
                </c:pt>
                <c:pt idx="4">
                  <c:v>0.9</c:v>
                </c:pt>
                <c:pt idx="5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39-4ED4-80A4-962325CDDBB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Реальные доходы населения</c:v>
                </c:pt>
              </c:strCache>
            </c:strRef>
          </c:tx>
          <c:spPr>
            <a:ln w="38100" cap="rnd">
              <a:solidFill>
                <a:srgbClr val="1B9D43"/>
              </a:solidFill>
              <a:round/>
            </a:ln>
            <a:effectLst/>
          </c:spPr>
          <c:marker>
            <c:spPr>
              <a:ln w="38100">
                <a:solidFill>
                  <a:srgbClr val="1B9D43"/>
                </a:solidFill>
              </a:ln>
            </c:spPr>
          </c:marker>
          <c:dLbls>
            <c:dLbl>
              <c:idx val="0"/>
              <c:layout>
                <c:manualLayout>
                  <c:x val="-2.667249575948541E-2"/>
                  <c:y val="3.8290330291786127E-2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145-4A59-A1CA-52E55A972E36}"/>
                </c:ext>
              </c:extLst>
            </c:dLbl>
            <c:dLbl>
              <c:idx val="1"/>
              <c:layout>
                <c:manualLayout>
                  <c:x val="-3.6501578607022092E-2"/>
                  <c:y val="4.72385952746544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D3E-439B-A6F8-F89586313898}"/>
                </c:ext>
              </c:extLst>
            </c:dLbl>
            <c:dLbl>
              <c:idx val="2"/>
              <c:layout>
                <c:manualLayout>
                  <c:x val="1.3458584632026292E-2"/>
                  <c:y val="-5.4700471845408657E-3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145-4A59-A1CA-52E55A972E36}"/>
                </c:ext>
              </c:extLst>
            </c:dLbl>
            <c:dLbl>
              <c:idx val="3"/>
              <c:layout>
                <c:manualLayout>
                  <c:x val="-5.1190172707811371E-3"/>
                  <c:y val="-2.7350235922704467E-3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145-4A59-A1CA-52E55A972E36}"/>
                </c:ext>
              </c:extLst>
            </c:dLbl>
            <c:dLbl>
              <c:idx val="4"/>
              <c:layout>
                <c:manualLayout>
                  <c:x val="-3.7270600941832738E-2"/>
                  <c:y val="4.61559997157298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D3E-439B-A6F8-F89586313898}"/>
                </c:ext>
              </c:extLst>
            </c:dLbl>
            <c:dLbl>
              <c:idx val="5"/>
              <c:layout>
                <c:manualLayout>
                  <c:x val="3.9969637879487784E-2"/>
                  <c:y val="5.7435495437679188E-2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145-4A59-A1CA-52E55A972E36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635"/>
                    </a:solidFill>
                    <a:effectLst/>
                    <a:latin typeface="Arial Narrow" pitchFamily="34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Лист1!$D$2:$D$7</c:f>
              <c:numCache>
                <c:formatCode>_-* #,##0.0_-;\-* #,##0.0_-;_-* "-"??_-;_-@_-</c:formatCode>
                <c:ptCount val="6"/>
                <c:pt idx="0">
                  <c:v>-0.5</c:v>
                </c:pt>
                <c:pt idx="1">
                  <c:v>-4.5999999999999996</c:v>
                </c:pt>
                <c:pt idx="2">
                  <c:v>-10.1</c:v>
                </c:pt>
                <c:pt idx="3">
                  <c:v>-11.3</c:v>
                </c:pt>
                <c:pt idx="4">
                  <c:v>-11.2</c:v>
                </c:pt>
                <c:pt idx="5">
                  <c:v>-10.4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3E-439B-A6F8-F8958631389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Инвестиции в основной капитал</c:v>
                </c:pt>
              </c:strCache>
            </c:strRef>
          </c:tx>
          <c:spPr>
            <a:ln w="38100" cap="rnd">
              <a:solidFill>
                <a:srgbClr val="FFC000"/>
              </a:solidFill>
              <a:prstDash val="solid"/>
              <a:round/>
            </a:ln>
            <a:effectLst/>
          </c:spPr>
          <c:marker>
            <c:spPr>
              <a:solidFill>
                <a:srgbClr val="FF9933"/>
              </a:solidFill>
              <a:ln w="38100">
                <a:solidFill>
                  <a:srgbClr val="FFC000"/>
                </a:solidFill>
                <a:prstDash val="solid"/>
              </a:ln>
            </c:spPr>
          </c:marker>
          <c:dLbls>
            <c:dLbl>
              <c:idx val="0"/>
              <c:layout>
                <c:manualLayout>
                  <c:x val="-5.8596033918564196E-2"/>
                  <c:y val="4.23388112769115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D3E-439B-A6F8-F89586313898}"/>
                </c:ext>
              </c:extLst>
            </c:dLbl>
            <c:dLbl>
              <c:idx val="1"/>
              <c:layout>
                <c:manualLayout>
                  <c:x val="-4.3478260869565223E-2"/>
                  <c:y val="7.3845636991301977E-2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145-4A59-A1CA-52E55A972E36}"/>
                </c:ext>
              </c:extLst>
            </c:dLbl>
            <c:dLbl>
              <c:idx val="2"/>
              <c:layout>
                <c:manualLayout>
                  <c:x val="-1.5192745332348616E-2"/>
                  <c:y val="1.67861534585127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D3E-439B-A6F8-F89586313898}"/>
                </c:ext>
              </c:extLst>
            </c:dLbl>
            <c:dLbl>
              <c:idx val="3"/>
              <c:layout>
                <c:manualLayout>
                  <c:x val="-1.7979397541316881E-2"/>
                  <c:y val="-5.4700471845409108E-3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145-4A59-A1CA-52E55A972E36}"/>
                </c:ext>
              </c:extLst>
            </c:dLbl>
            <c:dLbl>
              <c:idx val="4"/>
              <c:layout>
                <c:manualLayout>
                  <c:x val="-2.0507987160570899E-2"/>
                  <c:y val="2.7350235922704467E-3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145-4A59-A1CA-52E55A972E36}"/>
                </c:ext>
              </c:extLst>
            </c:dLbl>
            <c:dLbl>
              <c:idx val="5"/>
              <c:layout>
                <c:manualLayout>
                  <c:x val="3.5478872309064199E-2"/>
                  <c:y val="4.3760377476327023E-2"/>
                </c:manualLayout>
              </c:layout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145-4A59-A1CA-52E55A972E36}"/>
                </c:ext>
              </c:extLst>
            </c:dLbl>
            <c:spPr>
              <a:noFill/>
              <a:ln>
                <a:solidFill>
                  <a:schemeClr val="accent6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6">
                        <a:lumMod val="50000"/>
                      </a:schemeClr>
                    </a:solidFill>
                    <a:effectLst/>
                    <a:latin typeface="Arial Narrow" pitchFamily="34" charset="0"/>
                    <a:ea typeface="+mn-ea"/>
                    <a:cs typeface="Times New Roman" pitchFamily="18" charset="0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strCache>
            </c:strRef>
          </c:cat>
          <c:val>
            <c:numRef>
              <c:f>Лист1!$E$2:$E$7</c:f>
              <c:numCache>
                <c:formatCode>_-* #,##0.0_-;\-* #,##0.0_-;_-* "-"??_-;_-@_-</c:formatCode>
                <c:ptCount val="6"/>
                <c:pt idx="0">
                  <c:v>-1.5</c:v>
                </c:pt>
                <c:pt idx="1">
                  <c:v>-11.4</c:v>
                </c:pt>
                <c:pt idx="2">
                  <c:v>-11.6</c:v>
                </c:pt>
                <c:pt idx="3">
                  <c:v>-7.4</c:v>
                </c:pt>
                <c:pt idx="4">
                  <c:v>-3.4</c:v>
                </c:pt>
                <c:pt idx="5">
                  <c:v>-2.2000000000000002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3E-439B-A6F8-F895863138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1003264"/>
        <c:axId val="81004416"/>
      </c:lineChart>
      <c:catAx>
        <c:axId val="8100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ru-RU"/>
          </a:p>
        </c:txPr>
        <c:crossAx val="81004416"/>
        <c:crosses val="autoZero"/>
        <c:auto val="1"/>
        <c:lblAlgn val="ctr"/>
        <c:lblOffset val="100"/>
        <c:noMultiLvlLbl val="0"/>
      </c:catAx>
      <c:valAx>
        <c:axId val="81004416"/>
        <c:scaling>
          <c:orientation val="minMax"/>
        </c:scaling>
        <c:delete val="1"/>
        <c:axPos val="l"/>
        <c:majorGridlines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</c:majorGridlines>
        <c:numFmt formatCode="_-* #,##0.0_-;\-* #,##0.0_-;_-* &quot;-&quot;??_-;_-@_-" sourceLinked="1"/>
        <c:majorTickMark val="none"/>
        <c:minorTickMark val="none"/>
        <c:tickLblPos val="none"/>
        <c:crossAx val="81003264"/>
        <c:crosses val="autoZero"/>
        <c:crossBetween val="between"/>
      </c:valAx>
      <c:spPr>
        <a:solidFill>
          <a:schemeClr val="bg1">
            <a:lumMod val="85000"/>
          </a:schemeClr>
        </a:solidFill>
        <a:ln w="3175">
          <a:solidFill>
            <a:schemeClr val="bg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plotArea>
    <c:legend>
      <c:legendPos val="b"/>
      <c:layout>
        <c:manualLayout>
          <c:xMode val="edge"/>
          <c:yMode val="edge"/>
          <c:x val="0"/>
          <c:y val="0.82955332972970452"/>
          <c:w val="0.95366986511845064"/>
          <c:h val="0.1704466702702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effectLst/>
              <a:latin typeface="Arial Narrow" pitchFamily="34" charset="0"/>
              <a:ea typeface="+mn-ea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4359776135933942E-4"/>
          <c:w val="0.99881655955234461"/>
          <c:h val="0.91960477060034662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998848"/>
        <c:axId val="88000384"/>
      </c:barChart>
      <c:catAx>
        <c:axId val="87998848"/>
        <c:scaling>
          <c:orientation val="minMax"/>
        </c:scaling>
        <c:delete val="0"/>
        <c:axPos val="b"/>
        <c:minorGridlines>
          <c:spPr>
            <a:ln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rect">
                  <a:fillToRect l="100000" t="100000"/>
                </a:path>
                <a:tileRect r="-100000" b="-100000"/>
              </a:gradFill>
            </a:ln>
          </c:spPr>
        </c:minorGridlines>
        <c:numFmt formatCode="General" sourceLinked="1"/>
        <c:majorTickMark val="out"/>
        <c:minorTickMark val="none"/>
        <c:tickLblPos val="low"/>
        <c:crossAx val="88000384"/>
        <c:crosses val="autoZero"/>
        <c:auto val="0"/>
        <c:lblAlgn val="ctr"/>
        <c:lblOffset val="100"/>
        <c:noMultiLvlLbl val="0"/>
      </c:catAx>
      <c:valAx>
        <c:axId val="8800038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87998848"/>
        <c:crosses val="autoZero"/>
        <c:crossBetween val="between"/>
      </c:valAx>
      <c:spPr>
        <a:noFill/>
        <a:ln w="255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51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027297155321857E-2"/>
          <c:y val="2.2978494451813616E-2"/>
          <c:w val="0.95097270284467861"/>
          <c:h val="0.87159005349458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13"/>
              <c:tx>
                <c:rich>
                  <a:bodyPr/>
                  <a:lstStyle/>
                  <a:p>
                    <a:r>
                      <a:rPr lang="en-US" sz="1300" dirty="0"/>
                      <a:t>-26,7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8525-4228-9DFE-A731DB4E863C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Лист1!$A$2:$A$16</c:f>
              <c:numCache>
                <c:formatCode>General</c:formatCode>
                <c:ptCount val="15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  <c:pt idx="14">
                  <c:v>2020</c:v>
                </c:pt>
              </c:numCache>
            </c:num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43</c:v>
                </c:pt>
                <c:pt idx="1">
                  <c:v>82</c:v>
                </c:pt>
                <c:pt idx="2">
                  <c:v>-133</c:v>
                </c:pt>
                <c:pt idx="3">
                  <c:v>-52</c:v>
                </c:pt>
                <c:pt idx="4">
                  <c:v>-38</c:v>
                </c:pt>
                <c:pt idx="5">
                  <c:v>-80.5</c:v>
                </c:pt>
                <c:pt idx="6">
                  <c:v>-54</c:v>
                </c:pt>
                <c:pt idx="7">
                  <c:v>-61</c:v>
                </c:pt>
                <c:pt idx="8">
                  <c:v>-151.5</c:v>
                </c:pt>
                <c:pt idx="9">
                  <c:v>-56.9</c:v>
                </c:pt>
                <c:pt idx="10">
                  <c:v>-19.8</c:v>
                </c:pt>
                <c:pt idx="11">
                  <c:v>-31.3</c:v>
                </c:pt>
                <c:pt idx="12">
                  <c:v>-67.5</c:v>
                </c:pt>
                <c:pt idx="13">
                  <c:v>-26.7</c:v>
                </c:pt>
                <c:pt idx="14">
                  <c:v>-53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30-4BEE-8FDD-7F4452599B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90066304"/>
        <c:axId val="90076288"/>
      </c:barChart>
      <c:catAx>
        <c:axId val="90066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bg1">
                <a:lumMod val="8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90076288"/>
        <c:crosses val="autoZero"/>
        <c:auto val="1"/>
        <c:lblAlgn val="ctr"/>
        <c:lblOffset val="100"/>
        <c:noMultiLvlLbl val="0"/>
      </c:catAx>
      <c:valAx>
        <c:axId val="90076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90066304"/>
        <c:crosses val="autoZero"/>
        <c:crossBetween val="between"/>
      </c:valAx>
      <c:spPr>
        <a:gradFill>
          <a:gsLst>
            <a:gs pos="75000">
              <a:schemeClr val="dk1">
                <a:tint val="15000"/>
                <a:satMod val="350000"/>
              </a:schemeClr>
            </a:gs>
            <a:gs pos="0">
              <a:schemeClr val="bg1">
                <a:lumMod val="75000"/>
              </a:schemeClr>
            </a:gs>
            <a:gs pos="43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mpd="dbl">
          <a:solidFill>
            <a:schemeClr val="tx1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 b="1">
          <a:latin typeface="Arial Narrow" panose="020B0606020202030204" pitchFamily="34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716237357962099E-2"/>
          <c:y val="2.1707024438355049E-2"/>
          <c:w val="0.9251487994958667"/>
          <c:h val="0.86690793045104575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 w="38100">
                <a:solidFill>
                  <a:srgbClr val="FF0000"/>
                </a:solidFill>
              </a:ln>
            </c:spPr>
          </c:marker>
          <c:dLbls>
            <c:dLbl>
              <c:idx val="0"/>
              <c:layout>
                <c:manualLayout>
                  <c:x val="-9.7222222222222553E-3"/>
                  <c:y val="-5.4533353371835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9CB-47D2-BB92-C2C9827E395C}"/>
                </c:ext>
              </c:extLst>
            </c:dLbl>
            <c:dLbl>
              <c:idx val="1"/>
              <c:layout>
                <c:manualLayout>
                  <c:x val="-4.2096564164617302E-2"/>
                  <c:y val="4.017822806013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9CB-47D2-BB92-C2C9827E395C}"/>
                </c:ext>
              </c:extLst>
            </c:dLbl>
            <c:dLbl>
              <c:idx val="2"/>
              <c:layout>
                <c:manualLayout>
                  <c:x val="-6.7556035440506729E-2"/>
                  <c:y val="-4.30729543742640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9CB-47D2-BB92-C2C9827E395C}"/>
                </c:ext>
              </c:extLst>
            </c:dLbl>
            <c:dLbl>
              <c:idx val="3"/>
              <c:layout>
                <c:manualLayout>
                  <c:x val="-4.509128615339042E-2"/>
                  <c:y val="-4.7629494745617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9CB-47D2-BB92-C2C9827E395C}"/>
                </c:ext>
              </c:extLst>
            </c:dLbl>
            <c:dLbl>
              <c:idx val="4"/>
              <c:layout>
                <c:manualLayout>
                  <c:x val="-3.8888998250218701E-2"/>
                  <c:y val="5.2261130314676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9CB-47D2-BB92-C2C9827E395C}"/>
                </c:ext>
              </c:extLst>
            </c:dLbl>
            <c:dLbl>
              <c:idx val="5"/>
              <c:layout>
                <c:manualLayout>
                  <c:x val="-5.3343725697144802E-2"/>
                  <c:y val="-4.5009250930577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9CB-47D2-BB92-C2C9827E395C}"/>
                </c:ext>
              </c:extLst>
            </c:dLbl>
            <c:dLbl>
              <c:idx val="6"/>
              <c:layout>
                <c:manualLayout>
                  <c:x val="-3.05555555555556E-2"/>
                  <c:y val="5.6805576428995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9CB-47D2-BB92-C2C9827E395C}"/>
                </c:ext>
              </c:extLst>
            </c:dLbl>
            <c:dLbl>
              <c:idx val="7"/>
              <c:layout>
                <c:manualLayout>
                  <c:x val="-6.5590059580409851E-2"/>
                  <c:y val="-4.070146052148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9CB-47D2-BB92-C2C9827E395C}"/>
                </c:ext>
              </c:extLst>
            </c:dLbl>
            <c:dLbl>
              <c:idx val="8"/>
              <c:layout>
                <c:manualLayout>
                  <c:x val="-1.0940056556979159E-2"/>
                  <c:y val="-3.1327502072419321E-2"/>
                </c:manualLayout>
              </c:layout>
              <c:tx>
                <c:rich>
                  <a:bodyPr/>
                  <a:lstStyle/>
                  <a:p>
                    <a:r>
                      <a:rPr lang="en-US" sz="135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728,9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889-44CE-BD55-F058DD047547}"/>
                </c:ext>
              </c:extLst>
            </c:dLbl>
            <c:dLbl>
              <c:idx val="9"/>
              <c:layout>
                <c:manualLayout>
                  <c:x val="-7.9707787477165504E-2"/>
                  <c:y val="2.1919983488420718E-2"/>
                </c:manualLayout>
              </c:layout>
              <c:tx>
                <c:rich>
                  <a:bodyPr/>
                  <a:lstStyle/>
                  <a:p>
                    <a:r>
                      <a:rPr lang="en-US" sz="135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599,5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889-44CE-BD55-F058DD047547}"/>
                </c:ext>
              </c:extLst>
            </c:dLbl>
            <c:dLbl>
              <c:idx val="10"/>
              <c:layout>
                <c:manualLayout>
                  <c:x val="-3.5652004057836931E-2"/>
                  <c:y val="-7.0020981182316422E-2"/>
                </c:manualLayout>
              </c:layout>
              <c:tx>
                <c:rich>
                  <a:bodyPr/>
                  <a:lstStyle/>
                  <a:p>
                    <a:r>
                      <a:rPr lang="en-US" sz="1350" dirty="0"/>
                      <a:t>515,2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889-44CE-BD55-F058DD047547}"/>
                </c:ext>
              </c:extLst>
            </c:dLbl>
            <c:dLbl>
              <c:idx val="11"/>
              <c:layout>
                <c:manualLayout>
                  <c:x val="-4.6985330409553765E-2"/>
                  <c:y val="4.9076946851633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B6-4799-9B17-3E9F1A4A5823}"/>
                </c:ext>
              </c:extLst>
            </c:dLbl>
            <c:dLbl>
              <c:idx val="12"/>
              <c:layout>
                <c:manualLayout>
                  <c:x val="-4.5246452579949997E-2"/>
                  <c:y val="-5.1114477789244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B6-4799-9B17-3E9F1A4A5823}"/>
                </c:ext>
              </c:extLst>
            </c:dLbl>
            <c:dLbl>
              <c:idx val="13"/>
              <c:layout>
                <c:manualLayout>
                  <c:x val="-4.4815148043660213E-2"/>
                  <c:y val="3.77423534586260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BB6-4799-9B17-3E9F1A4A5823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/>
              <a:lstStyle/>
              <a:p>
                <a:pPr>
                  <a:defRPr sz="1350" b="1">
                    <a:solidFill>
                      <a:schemeClr val="tx2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  <c:pt idx="12">
                  <c:v>2018</c:v>
                </c:pt>
                <c:pt idx="13">
                  <c:v>2019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1">
                  <c:v>313.2</c:v>
                </c:pt>
                <c:pt idx="2">
                  <c:v>463.9</c:v>
                </c:pt>
                <c:pt idx="3">
                  <c:v>480.5</c:v>
                </c:pt>
                <c:pt idx="4">
                  <c:v>467.2</c:v>
                </c:pt>
                <c:pt idx="5">
                  <c:v>545.20000000000005</c:v>
                </c:pt>
                <c:pt idx="6">
                  <c:v>538.9</c:v>
                </c:pt>
                <c:pt idx="7">
                  <c:v>636.6</c:v>
                </c:pt>
                <c:pt idx="8">
                  <c:v>728.9</c:v>
                </c:pt>
                <c:pt idx="9">
                  <c:v>599.5</c:v>
                </c:pt>
                <c:pt idx="10">
                  <c:v>515</c:v>
                </c:pt>
                <c:pt idx="11">
                  <c:v>514.1</c:v>
                </c:pt>
                <c:pt idx="12">
                  <c:v>529.1</c:v>
                </c:pt>
                <c:pt idx="13">
                  <c:v>453.7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49CB-47D2-BB92-C2C9827E3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701952"/>
        <c:axId val="126703488"/>
      </c:lineChart>
      <c:catAx>
        <c:axId val="126701952"/>
        <c:scaling>
          <c:orientation val="minMax"/>
        </c:scaling>
        <c:delete val="0"/>
        <c:axPos val="b"/>
        <c:majorGridlines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anose="020B0606020202030204" pitchFamily="34" charset="0"/>
              </a:defRPr>
            </a:pPr>
            <a:endParaRPr lang="ru-RU"/>
          </a:p>
        </c:txPr>
        <c:crossAx val="126703488"/>
        <c:crosses val="autoZero"/>
        <c:auto val="0"/>
        <c:lblAlgn val="ctr"/>
        <c:lblOffset val="100"/>
        <c:noMultiLvlLbl val="0"/>
      </c:catAx>
      <c:valAx>
        <c:axId val="1267034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Arial Narrow" panose="020B0606020202030204" pitchFamily="34" charset="0"/>
              </a:defRPr>
            </a:pPr>
            <a:endParaRPr lang="ru-RU"/>
          </a:p>
        </c:txPr>
        <c:crossAx val="126701952"/>
        <c:crosses val="autoZero"/>
        <c:crossBetween val="midCat"/>
      </c:valAx>
      <c:spPr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7936A-47A2-4402-9C61-EBC2B4801213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0713" y="4416311"/>
            <a:ext cx="5608975" cy="41829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829648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70159" y="8829648"/>
            <a:ext cx="3038604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38BD01-5456-44B5-B10F-AA763C859A9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9221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38BD01-5456-44B5-B10F-AA763C859A98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3096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1711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1639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4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027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4743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8288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554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056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0549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7159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9958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442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F72B660-2E7E-4880-BBA6-A673CE67C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00" y="503135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9924090-2D70-4067-B18C-19443735AD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1352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D511A3C-50C4-40E7-BD0A-D6FF249F3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92696"/>
            <a:ext cx="7776863" cy="5688632"/>
          </a:xfrm>
          <a:prstGeom prst="rect">
            <a:avLst/>
          </a:prstGeom>
          <a:noFill/>
          <a:ln w="19050">
            <a:solidFill>
              <a:schemeClr val="accent4">
                <a:lumMod val="40000"/>
                <a:lumOff val="6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9239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363272" cy="11521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                              </a:t>
            </a: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000" b="1" dirty="0">
                <a:solidFill>
                  <a:srgbClr val="99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br>
              <a:rPr lang="ru-RU" sz="2000" b="1" dirty="0">
                <a:solidFill>
                  <a:srgbClr val="99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</a:t>
            </a:r>
            <a:br>
              <a:rPr lang="ru-RU" sz="18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         </a:t>
            </a:r>
            <a: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  <a:t>      </a:t>
            </a: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</a:t>
            </a:r>
            <a:b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</a:t>
            </a:r>
            <a:endParaRPr lang="ru-RU" dirty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0043" y="558654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7605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683568" y="1112550"/>
            <a:ext cx="8180434" cy="1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650382" y="404664"/>
            <a:ext cx="818043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</a:p>
          <a:p>
            <a:pPr eaLnBrk="0" hangingPunct="0"/>
            <a:r>
              <a:rPr lang="ru-RU" sz="2000" dirty="0">
                <a:latin typeface="Arial Narrow" panose="020B0606020202030204" pitchFamily="34" charset="0"/>
              </a:rPr>
              <a:t>Динамика основных экономических и социальных показателей России  </a:t>
            </a:r>
            <a:r>
              <a:rPr lang="en-US" altLang="ru-RU" sz="20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ru-RU" altLang="ru-RU" sz="20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85678" y="1472803"/>
          <a:ext cx="8429721" cy="5146126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468408">
                  <a:extLst>
                    <a:ext uri="{9D8B030D-6E8A-4147-A177-3AD203B41FA5}">
                      <a16:colId xmlns:a16="http://schemas.microsoft.com/office/drawing/2014/main" val="3204549124"/>
                    </a:ext>
                  </a:extLst>
                </a:gridCol>
                <a:gridCol w="1744579">
                  <a:extLst>
                    <a:ext uri="{9D8B030D-6E8A-4147-A177-3AD203B41FA5}">
                      <a16:colId xmlns:a16="http://schemas.microsoft.com/office/drawing/2014/main" val="2166676851"/>
                    </a:ext>
                  </a:extLst>
                </a:gridCol>
                <a:gridCol w="1745480">
                  <a:extLst>
                    <a:ext uri="{9D8B030D-6E8A-4147-A177-3AD203B41FA5}">
                      <a16:colId xmlns:a16="http://schemas.microsoft.com/office/drawing/2014/main" val="2642697739"/>
                    </a:ext>
                  </a:extLst>
                </a:gridCol>
                <a:gridCol w="1471254">
                  <a:extLst>
                    <a:ext uri="{9D8B030D-6E8A-4147-A177-3AD203B41FA5}">
                      <a16:colId xmlns:a16="http://schemas.microsoft.com/office/drawing/2014/main" val="3008163755"/>
                    </a:ext>
                  </a:extLst>
                </a:gridCol>
              </a:tblGrid>
              <a:tr h="44157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 Narrow" panose="020B0606020202030204" pitchFamily="34" charset="0"/>
                        </a:rPr>
                        <a:t>ПОКАЗАТЕЛИ</a:t>
                      </a:r>
                      <a:endParaRPr lang="ru-RU" sz="15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 Narrow" panose="020B0606020202030204" pitchFamily="34" charset="0"/>
                        </a:rPr>
                        <a:t>1 период</a:t>
                      </a:r>
                      <a:endParaRPr lang="en-US" sz="1500" b="1" dirty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(1991-1998 гг.)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 Narrow" panose="020B0606020202030204" pitchFamily="34" charset="0"/>
                        </a:rPr>
                        <a:t>2 период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 Narrow" panose="020B0606020202030204" pitchFamily="34" charset="0"/>
                        </a:rPr>
                        <a:t>(1999-2008 гг.)</a:t>
                      </a:r>
                      <a:endParaRPr lang="ru-RU" sz="15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 Narrow" panose="020B0606020202030204" pitchFamily="34" charset="0"/>
                        </a:rPr>
                        <a:t>3 период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(2009-2017 гг.)</a:t>
                      </a: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142300"/>
                  </a:ext>
                </a:extLst>
              </a:tr>
              <a:tr h="4604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Изменения по периодам в %% к начальному году периода,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</a:rPr>
                        <a:t> принятому за 100%</a:t>
                      </a:r>
                      <a:endParaRPr lang="ru-RU" sz="1500" b="1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50" b="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9780366"/>
                  </a:ext>
                </a:extLst>
              </a:tr>
              <a:tr h="32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Валовый внутренний продукт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56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190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105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798555"/>
                  </a:ext>
                </a:extLst>
              </a:tr>
              <a:tr h="32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Промышленность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48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180</a:t>
                      </a:r>
                      <a:endParaRPr lang="ru-RU" sz="15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104</a:t>
                      </a:r>
                      <a:endParaRPr lang="ru-RU" sz="15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639191"/>
                  </a:ext>
                </a:extLst>
              </a:tr>
              <a:tr h="32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Сельское хозяйство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54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150</a:t>
                      </a:r>
                      <a:endParaRPr lang="ru-RU" sz="15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125</a:t>
                      </a:r>
                      <a:endParaRPr lang="ru-RU" sz="15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366152"/>
                  </a:ext>
                </a:extLst>
              </a:tr>
              <a:tr h="32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Инвестиции в основной капитал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21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280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103</a:t>
                      </a:r>
                      <a:endParaRPr lang="ru-RU" sz="15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8070655"/>
                  </a:ext>
                </a:extLst>
              </a:tr>
              <a:tr h="32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Реальные доходы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54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230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103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498015"/>
                  </a:ext>
                </a:extLst>
              </a:tr>
              <a:tr h="32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Процент безработных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конце периода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ru-RU" sz="15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38136"/>
                  </a:ext>
                </a:extLst>
              </a:tr>
              <a:tr h="4294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Депопуляция населения 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 конце периода</a:t>
                      </a:r>
                      <a:r>
                        <a:rPr lang="en-US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  (тыс. человек)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950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380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872304"/>
                  </a:ext>
                </a:extLst>
              </a:tr>
              <a:tr h="2041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Изменения в %% к начальному году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676990"/>
                  </a:ext>
                </a:extLst>
              </a:tr>
              <a:tr h="32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Валовый внутренний продукт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56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106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111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928730"/>
                  </a:ext>
                </a:extLst>
              </a:tr>
              <a:tr h="32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Промышленность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48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86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90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017054"/>
                  </a:ext>
                </a:extLst>
              </a:tr>
              <a:tr h="32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Сельское хозяйство 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54</a:t>
                      </a:r>
                      <a:endParaRPr lang="ru-RU" sz="15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82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101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728685"/>
                  </a:ext>
                </a:extLst>
              </a:tr>
              <a:tr h="32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Инвестиции в основной капитал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21</a:t>
                      </a:r>
                      <a:endParaRPr lang="ru-RU" sz="15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48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49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302723"/>
                  </a:ext>
                </a:extLst>
              </a:tr>
              <a:tr h="3220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Реальные доходы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54</a:t>
                      </a:r>
                      <a:endParaRPr lang="ru-RU" sz="1500" b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124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EDE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128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E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5679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3899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363272" cy="11521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                              </a:t>
            </a: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000" b="1" dirty="0">
                <a:solidFill>
                  <a:srgbClr val="99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br>
              <a:rPr lang="ru-RU" sz="2000" b="1" dirty="0">
                <a:solidFill>
                  <a:srgbClr val="99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</a:t>
            </a:r>
            <a:br>
              <a:rPr lang="ru-RU" sz="18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         </a:t>
            </a:r>
            <a: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  <a:t>      </a:t>
            </a: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</a:t>
            </a:r>
            <a:b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</a:t>
            </a:r>
            <a:endParaRPr lang="ru-RU" dirty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9100" y="503135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7605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683568" y="1112550"/>
            <a:ext cx="8180434" cy="1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683567" y="315233"/>
            <a:ext cx="8180434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</a:p>
          <a:p>
            <a:pPr>
              <a:spcBef>
                <a:spcPct val="50000"/>
              </a:spcBef>
            </a:pPr>
            <a:r>
              <a:rPr lang="ru-RU" altLang="ru-RU" sz="2000" dirty="0">
                <a:latin typeface="Arial Narrow" panose="020B0606020202030204" pitchFamily="34" charset="0"/>
              </a:rPr>
              <a:t>Ранжировка ведущих стран мира по объёму валового внутреннего продукта</a:t>
            </a:r>
            <a:r>
              <a:rPr lang="en-US" altLang="ru-RU" sz="2000" dirty="0">
                <a:latin typeface="Arial Narrow" panose="020B0606020202030204" pitchFamily="34" charset="0"/>
              </a:rPr>
              <a:t>    </a:t>
            </a:r>
            <a:r>
              <a:rPr lang="ru-RU" altLang="ru-RU" sz="2000" dirty="0">
                <a:latin typeface="Arial Narrow" panose="020B0606020202030204" pitchFamily="34" charset="0"/>
              </a:rPr>
              <a:t> (по паритету покупательной способности)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64088" y="1556792"/>
            <a:ext cx="83548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1600" b="1" dirty="0">
                <a:solidFill>
                  <a:srgbClr val="993366"/>
                </a:solidFill>
              </a:rPr>
              <a:t> </a:t>
            </a:r>
            <a:r>
              <a:rPr lang="en-US" altLang="ru-RU" sz="1600" b="1" dirty="0">
                <a:solidFill>
                  <a:srgbClr val="993366"/>
                </a:solidFill>
              </a:rPr>
              <a:t>             </a:t>
            </a:r>
            <a:endParaRPr lang="ru-RU" dirty="0">
              <a:latin typeface="Arial Narrow" panose="020B060602020203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380853"/>
              </p:ext>
            </p:extLst>
          </p:nvPr>
        </p:nvGraphicFramePr>
        <p:xfrm>
          <a:off x="629466" y="1816589"/>
          <a:ext cx="8263014" cy="4359651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586638">
                  <a:extLst>
                    <a:ext uri="{9D8B030D-6E8A-4147-A177-3AD203B41FA5}">
                      <a16:colId xmlns:a16="http://schemas.microsoft.com/office/drawing/2014/main" val="3715730257"/>
                    </a:ext>
                  </a:extLst>
                </a:gridCol>
                <a:gridCol w="1627704">
                  <a:extLst>
                    <a:ext uri="{9D8B030D-6E8A-4147-A177-3AD203B41FA5}">
                      <a16:colId xmlns:a16="http://schemas.microsoft.com/office/drawing/2014/main" val="35858328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75318958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631110556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3481049314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346760366"/>
                    </a:ext>
                  </a:extLst>
                </a:gridCol>
              </a:tblGrid>
              <a:tr h="445273">
                <a:tc>
                  <a:txBody>
                    <a:bodyPr/>
                    <a:lstStyle/>
                    <a:p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Arial Narrow" panose="020B0606020202030204" pitchFamily="34" charset="0"/>
                        </a:rPr>
                        <a:t>1970 </a:t>
                      </a:r>
                      <a:r>
                        <a:rPr lang="ru-RU" sz="1800" b="1" dirty="0">
                          <a:latin typeface="Arial Narrow" panose="020B0606020202030204" pitchFamily="34" charset="0"/>
                        </a:rPr>
                        <a:t>г.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Arial Narrow" panose="020B0606020202030204" pitchFamily="34" charset="0"/>
                        </a:rPr>
                        <a:t>1989 г.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Arial Narrow" panose="020B0606020202030204" pitchFamily="34" charset="0"/>
                        </a:rPr>
                        <a:t>1998 г.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Arial Narrow" panose="020B0606020202030204" pitchFamily="34" charset="0"/>
                        </a:rPr>
                        <a:t>2008 г.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latin typeface="Arial Narrow" panose="020B0606020202030204" pitchFamily="34" charset="0"/>
                        </a:rPr>
                        <a:t>2019 г.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210057"/>
                  </a:ext>
                </a:extLst>
              </a:tr>
              <a:tr h="357115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Arial Narrow" panose="020B0606020202030204" pitchFamily="34" charset="0"/>
                        </a:rPr>
                        <a:t>1</a:t>
                      </a:r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США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США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США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США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США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588845"/>
                  </a:ext>
                </a:extLst>
              </a:tr>
              <a:tr h="357115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Arial Narrow" panose="020B0606020202030204" pitchFamily="34" charset="0"/>
                        </a:rPr>
                        <a:t>2</a:t>
                      </a:r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</a:rPr>
                        <a:t>РОССИЯ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Япония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Китай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Китай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Китай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274759"/>
                  </a:ext>
                </a:extLst>
              </a:tr>
              <a:tr h="400327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Arial Narrow" panose="020B0606020202030204" pitchFamily="34" charset="0"/>
                        </a:rPr>
                        <a:t>3</a:t>
                      </a:r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Япония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</a:rPr>
                        <a:t>РОССИЯ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Япония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Япония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Индия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6975394"/>
                  </a:ext>
                </a:extLst>
              </a:tr>
              <a:tr h="321851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Arial Narrow" panose="020B0606020202030204" pitchFamily="34" charset="0"/>
                        </a:rPr>
                        <a:t>4</a:t>
                      </a:r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Германия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Германия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Германия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Индия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Япония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937612"/>
                  </a:ext>
                </a:extLst>
              </a:tr>
              <a:tr h="357115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Arial Narrow" panose="020B0606020202030204" pitchFamily="34" charset="0"/>
                        </a:rPr>
                        <a:t>5</a:t>
                      </a:r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Франция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Китай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Индия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Германия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Германия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013085"/>
                  </a:ext>
                </a:extLst>
              </a:tr>
              <a:tr h="324346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Arial Narrow" panose="020B0606020202030204" pitchFamily="34" charset="0"/>
                        </a:rPr>
                        <a:t>6</a:t>
                      </a:r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Великобритания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Франция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Франция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</a:rPr>
                        <a:t>РОССИЯ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</a:rPr>
                        <a:t>РОССИЯ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301092"/>
                  </a:ext>
                </a:extLst>
              </a:tr>
              <a:tr h="357115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Arial Narrow" panose="020B0606020202030204" pitchFamily="34" charset="0"/>
                        </a:rPr>
                        <a:t>7</a:t>
                      </a:r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Италия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Италия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Италия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Великобритания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Индонезия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327956"/>
                  </a:ext>
                </a:extLst>
              </a:tr>
              <a:tr h="357115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Arial Narrow" panose="020B0606020202030204" pitchFamily="34" charset="0"/>
                        </a:rPr>
                        <a:t>8</a:t>
                      </a:r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Китай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Великобритания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Великобритания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Франция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Бразилия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221573"/>
                  </a:ext>
                </a:extLst>
              </a:tr>
              <a:tr h="357115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Arial Narrow" panose="020B0606020202030204" pitchFamily="34" charset="0"/>
                        </a:rPr>
                        <a:t>9</a:t>
                      </a:r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Индия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Индия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Бразилия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Италия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Великобритания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138165"/>
                  </a:ext>
                </a:extLst>
              </a:tr>
              <a:tr h="357115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Arial Narrow" panose="020B0606020202030204" pitchFamily="34" charset="0"/>
                        </a:rPr>
                        <a:t>10</a:t>
                      </a:r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Украина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Бразилия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Arial Narrow" panose="020B0606020202030204" pitchFamily="34" charset="0"/>
                        </a:rPr>
                        <a:t>РОССИЯ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>
                          <a:latin typeface="Arial Narrow" panose="020B0606020202030204" pitchFamily="34" charset="0"/>
                        </a:rPr>
                        <a:t>Бразилия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latin typeface="Arial Narrow" panose="020B0606020202030204" pitchFamily="34" charset="0"/>
                        </a:rPr>
                        <a:t>Франция</a:t>
                      </a: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291499"/>
                  </a:ext>
                </a:extLst>
              </a:tr>
              <a:tr h="357115">
                <a:tc gridSpan="6">
                  <a:txBody>
                    <a:bodyPr/>
                    <a:lstStyle/>
                    <a:p>
                      <a:pPr algn="ctr"/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600" b="0" dirty="0">
                        <a:solidFill>
                          <a:srgbClr val="C00000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50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4976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2623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3249" name="Group 81"/>
          <p:cNvGraphicFramePr>
            <a:graphicFrameLocks noGrp="1"/>
          </p:cNvGraphicFramePr>
          <p:nvPr/>
        </p:nvGraphicFramePr>
        <p:xfrm>
          <a:off x="395537" y="1575273"/>
          <a:ext cx="8568951" cy="502207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{3C2FFA5D-87B4-456A-9821-1D502468CF0F}</a:tableStyleId>
              </a:tblPr>
              <a:tblGrid>
                <a:gridCol w="47682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11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3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5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733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5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ПОКАЗАТЕЛИ</a:t>
                      </a:r>
                      <a:endParaRPr kumimoji="0" lang="ru-RU" sz="145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5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2018 г.</a:t>
                      </a:r>
                      <a:endParaRPr kumimoji="0" lang="ru-RU" sz="145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5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2025 г.</a:t>
                      </a:r>
                      <a:endParaRPr kumimoji="0" lang="ru-RU" sz="145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5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2030 г.</a:t>
                      </a:r>
                      <a:endParaRPr kumimoji="0" lang="ru-RU" sz="145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ВВП – объём:</a:t>
                      </a: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по ППС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                       по рыночному валютному курсу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2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ВВП на душу населения (уровень экономического развития):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                       по ППС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                       по рыночному валютному курсу</a:t>
                      </a:r>
                      <a:endParaRPr kumimoji="0" lang="ru-RU" sz="1500" b="0" u="none" strike="noStrike" cap="none" normalizeH="0" baseline="0" dirty="0">
                        <a:ln>
                          <a:noFill/>
                        </a:ln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Доля инвестиций в основной капитал в ВВП</a:t>
                      </a: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Доля «экономики знаний» в ВВП</a:t>
                      </a: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Индекс социального развития</a:t>
                      </a: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7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Ожидаемая продолжительность жизни при рождении 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420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Реальные доходы на душу населения: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                       по ППС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                       по рыночному валютному курсу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7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Обеспечение комфортным жильём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Образование</a:t>
                      </a: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7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Здравоохранение</a:t>
                      </a: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Уровень жизни пенсионеров</a:t>
                      </a: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9100" y="503135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683568" y="1112550"/>
            <a:ext cx="8180434" cy="1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7605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589795" y="761509"/>
            <a:ext cx="8142725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Международный рейтинг России среди 150 ведущих государств мира по социально-экономическим показателям </a:t>
            </a:r>
            <a:r>
              <a:rPr lang="ru-RU" sz="21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место среди стран</a:t>
            </a:r>
            <a:r>
              <a:rPr lang="ru-RU" sz="21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62362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9"/>
          <p:cNvSpPr>
            <a:spLocks noChangeArrowheads="1"/>
          </p:cNvSpPr>
          <p:nvPr/>
        </p:nvSpPr>
        <p:spPr bwMode="auto">
          <a:xfrm>
            <a:off x="1452562" y="2176582"/>
            <a:ext cx="5639717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indent="450850" eaLnBrk="0" hangingPunct="0"/>
            <a:endParaRPr lang="ru-RU" sz="1800" b="0" dirty="0"/>
          </a:p>
          <a:p>
            <a:pPr indent="450850" eaLnBrk="0" hangingPunct="0"/>
            <a:r>
              <a:rPr lang="ru-RU" sz="1400" b="0" dirty="0">
                <a:cs typeface="Times New Roman" pitchFamily="18" charset="0"/>
              </a:rPr>
              <a:t>                                                                               </a:t>
            </a:r>
            <a:endParaRPr lang="ru-RU" sz="800" dirty="0"/>
          </a:p>
          <a:p>
            <a:pPr indent="450850" eaLnBrk="0" hangingPunct="0"/>
            <a:r>
              <a:rPr lang="ru-RU" sz="1800" b="0" dirty="0"/>
              <a:t>                    </a:t>
            </a:r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3995936" y="28761"/>
            <a:ext cx="5227121" cy="6858000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987157"/>
            <a:ext cx="2827683" cy="880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2052"/>
          <p:cNvSpPr txBox="1">
            <a:spLocks noChangeArrowheads="1"/>
          </p:cNvSpPr>
          <p:nvPr/>
        </p:nvSpPr>
        <p:spPr bwMode="auto">
          <a:xfrm>
            <a:off x="4678878" y="3165800"/>
            <a:ext cx="522712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600" b="1" dirty="0">
                <a:solidFill>
                  <a:schemeClr val="bg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     </a:t>
            </a:r>
            <a:r>
              <a:rPr lang="ru-RU" sz="2400" b="1" dirty="0">
                <a:solidFill>
                  <a:schemeClr val="bg1"/>
                </a:solidFill>
                <a:latin typeface="Arial Narrow" panose="020B0606020202030204" pitchFamily="34" charset="0"/>
                <a:ea typeface="Tahoma" pitchFamily="34" charset="0"/>
                <a:cs typeface="Tahoma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08520047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93860"/>
            <a:ext cx="8064896" cy="196357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407194" algn="l" eaLnBrk="0" hangingPunct="0">
              <a:defRPr/>
            </a:pPr>
            <a:br>
              <a:rPr lang="ru-RU" sz="1575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100" dirty="0">
                <a:latin typeface="Arial Narrow" pitchFamily="34" charset="0"/>
              </a:rPr>
              <a:t>Сколько будет стоить нефть?</a:t>
            </a:r>
            <a:r>
              <a:rPr lang="ru-RU" sz="2300" b="1" dirty="0">
                <a:latin typeface="Arial Narrow" pitchFamily="34" charset="0"/>
              </a:rPr>
              <a:t>                                                                                                           </a:t>
            </a:r>
            <a:br>
              <a:rPr lang="en-US" sz="1650" b="1" dirty="0">
                <a:solidFill>
                  <a:srgbClr val="993366"/>
                </a:solidFill>
                <a:latin typeface="Arial Narrow" pitchFamily="34" charset="0"/>
              </a:rPr>
            </a:br>
            <a:r>
              <a:rPr lang="ru-RU" sz="1650" b="1" dirty="0">
                <a:solidFill>
                  <a:srgbClr val="993366"/>
                </a:solidFill>
                <a:latin typeface="Arial Narrow" pitchFamily="34" charset="0"/>
                <a:cs typeface="Times New Roman" panose="02020603050405020304" pitchFamily="18" charset="0"/>
              </a:rPr>
              <a:t>                                                                                          </a:t>
            </a:r>
            <a:r>
              <a:rPr lang="ru-RU" sz="1650" b="1" dirty="0">
                <a:latin typeface="Arial Narrow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</a:t>
            </a:r>
            <a:br>
              <a:rPr lang="ru-RU" sz="1650" b="1" dirty="0">
                <a:latin typeface="Arial Narrow" pitchFamily="34" charset="0"/>
                <a:cs typeface="Times New Roman" panose="02020603050405020304" pitchFamily="18" charset="0"/>
              </a:rPr>
            </a:br>
            <a:br>
              <a:rPr lang="ru-RU" sz="1650" dirty="0">
                <a:latin typeface="Arial Narrow" pitchFamily="34" charset="0"/>
                <a:cs typeface="Times New Roman" panose="02020603050405020304" pitchFamily="18" charset="0"/>
              </a:rPr>
            </a:br>
            <a:r>
              <a:rPr lang="ru-RU" sz="1575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         </a:t>
            </a:r>
            <a:r>
              <a:rPr lang="en-US" sz="1575" b="1" dirty="0">
                <a:solidFill>
                  <a:srgbClr val="993366"/>
                </a:solidFill>
                <a:latin typeface="Times New Roman" pitchFamily="18" charset="0"/>
              </a:rPr>
              <a:t>      </a:t>
            </a:r>
            <a:r>
              <a:rPr lang="ru-RU" sz="1575" b="1" dirty="0">
                <a:solidFill>
                  <a:srgbClr val="993366"/>
                </a:solidFill>
                <a:latin typeface="Times New Roman" pitchFamily="18" charset="0"/>
              </a:rPr>
              <a:t>     </a:t>
            </a:r>
            <a:br>
              <a:rPr lang="ru-RU" sz="1575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1575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</a:t>
            </a:r>
            <a:endParaRPr lang="ru-RU" dirty="0"/>
          </a:p>
        </p:txBody>
      </p:sp>
      <p:cxnSp>
        <p:nvCxnSpPr>
          <p:cNvPr id="7" name="Прямая соединительная линия 6"/>
          <p:cNvCxnSpPr>
            <a:cxnSpLocks/>
          </p:cNvCxnSpPr>
          <p:nvPr/>
        </p:nvCxnSpPr>
        <p:spPr>
          <a:xfrm>
            <a:off x="827584" y="1280369"/>
            <a:ext cx="7632848" cy="94152"/>
          </a:xfrm>
          <a:prstGeom prst="line">
            <a:avLst/>
          </a:prstGeom>
          <a:ln w="190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210509719"/>
              </p:ext>
            </p:extLst>
          </p:nvPr>
        </p:nvGraphicFramePr>
        <p:xfrm>
          <a:off x="323529" y="1484784"/>
          <a:ext cx="8640959" cy="4979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77D047B-8637-4AB6-8A0D-806AB3495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00" y="503135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1FBE4799-3C68-4444-9F67-54CFE868B5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1352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7312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14290"/>
            <a:ext cx="8363272" cy="11521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marL="542925" eaLnBrk="0" hangingPunct="0">
              <a:defRPr/>
            </a:pP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                              </a:t>
            </a: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000" b="1" dirty="0">
                <a:solidFill>
                  <a:srgbClr val="99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br>
              <a:rPr lang="ru-RU" sz="2000" b="1" dirty="0">
                <a:solidFill>
                  <a:srgbClr val="99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ru-RU" sz="18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         </a:t>
            </a:r>
            <a: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  <a:t>      </a:t>
            </a: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</a:t>
            </a:r>
            <a:b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683568" y="1112550"/>
            <a:ext cx="8180434" cy="1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571472" y="428605"/>
            <a:ext cx="8314410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</a:p>
          <a:p>
            <a:pPr eaLnBrk="0" hangingPunct="0"/>
            <a:r>
              <a:rPr lang="ru-RU" sz="2100" dirty="0">
                <a:latin typeface="Arial Narrow" panose="020B0606020202030204" pitchFamily="34" charset="0"/>
              </a:rPr>
              <a:t>Динамика ВВП, реальных доходов, розничного товарооборота и инвестиций     в основной капитал (в %)</a:t>
            </a:r>
            <a:endParaRPr lang="ru-RU" altLang="ru-RU" sz="21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5">
            <a:extLst>
              <a:ext uri="{FF2B5EF4-FFF2-40B4-BE49-F238E27FC236}">
                <a16:creationId xmlns:a16="http://schemas.microsoft.com/office/drawing/2014/main" id="{5FA32F04-AB59-48B0-97FF-88D9672BE43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4873527"/>
              </p:ext>
            </p:extLst>
          </p:nvPr>
        </p:nvGraphicFramePr>
        <p:xfrm>
          <a:off x="220004" y="1475662"/>
          <a:ext cx="8643998" cy="4953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4018833-8F64-4CC7-BE4B-ACD408E5C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00" y="489883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A8613B-8DC4-465F-89DD-75DBC743C3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1352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943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7"/>
          <p:cNvGraphicFramePr>
            <a:graphicFrameLocks noGrp="1"/>
          </p:cNvGraphicFramePr>
          <p:nvPr>
            <p:ph sz="half" idx="4294967295"/>
          </p:nvPr>
        </p:nvGraphicFramePr>
        <p:xfrm>
          <a:off x="0" y="1366500"/>
          <a:ext cx="8928100" cy="3455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8" name="Прямая соединительная линия 7"/>
          <p:cNvCxnSpPr/>
          <p:nvPr/>
        </p:nvCxnSpPr>
        <p:spPr>
          <a:xfrm flipV="1">
            <a:off x="683568" y="1112550"/>
            <a:ext cx="8180434" cy="1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 Box 23"/>
          <p:cNvSpPr txBox="1">
            <a:spLocks noChangeArrowheads="1"/>
          </p:cNvSpPr>
          <p:nvPr/>
        </p:nvSpPr>
        <p:spPr bwMode="auto">
          <a:xfrm>
            <a:off x="683567" y="709246"/>
            <a:ext cx="8180434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1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Приток и отток капитала из России в 2006-2020 гг.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55976" y="1196752"/>
            <a:ext cx="4440552" cy="34429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(</a:t>
            </a: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млрд. долл.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4C5B0638-0A92-4ADC-9969-C322420E21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971141"/>
              </p:ext>
            </p:extLst>
          </p:nvPr>
        </p:nvGraphicFramePr>
        <p:xfrm>
          <a:off x="179512" y="1588040"/>
          <a:ext cx="8684489" cy="450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143900" y="5863287"/>
            <a:ext cx="10001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ru-RU" sz="1300" b="1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Оценка ЦБ</a:t>
            </a:r>
            <a:r>
              <a:rPr lang="ru-RU" sz="1200" b="1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sz="12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BDB5A33-7061-44AD-8895-20CF0336A3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00" y="503135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17" name="Picture 3">
            <a:extLst>
              <a:ext uri="{FF2B5EF4-FFF2-40B4-BE49-F238E27FC236}">
                <a16:creationId xmlns:a16="http://schemas.microsoft.com/office/drawing/2014/main" id="{5626346E-5849-495F-BA4E-AFF1937ED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1352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8671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23528" y="404664"/>
            <a:ext cx="8784976" cy="619268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marL="542925" eaLnBrk="0" hangingPunct="0">
              <a:defRPr/>
            </a:pP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42925" eaLnBrk="0" hangingPunct="0">
              <a:defRPr/>
            </a:pPr>
            <a:r>
              <a:rPr lang="ru-RU" sz="21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Внешний долг России на начало года в 2007-201</a:t>
            </a:r>
            <a:r>
              <a:rPr lang="en-US" sz="21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</a:t>
            </a:r>
            <a:r>
              <a:rPr lang="ru-RU" sz="21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гг. </a:t>
            </a:r>
            <a:endParaRPr lang="en-US" sz="2100" dirty="0">
              <a:latin typeface="Arial Narrow" panose="020B0606020202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42925" eaLnBrk="0" hangingPunct="0">
              <a:defRPr/>
            </a:pPr>
            <a:r>
              <a:rPr lang="ru-RU" sz="21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(по данным Центрального банка России)</a:t>
            </a:r>
          </a:p>
          <a:p>
            <a:pPr marL="432000" eaLnBrk="0" hangingPunct="0">
              <a:defRPr/>
            </a:pPr>
            <a:r>
              <a:rPr lang="ru-RU" sz="1500" dirty="0">
                <a:latin typeface="Arial Narrow" panose="020B0606020202030204" pitchFamily="34" charset="0"/>
              </a:rPr>
              <a:t>                                                                                </a:t>
            </a:r>
            <a:r>
              <a:rPr lang="en-US" sz="1500" dirty="0">
                <a:latin typeface="Arial Narrow" panose="020B0606020202030204" pitchFamily="34" charset="0"/>
              </a:rPr>
              <a:t>               </a:t>
            </a:r>
            <a:r>
              <a:rPr lang="ru-RU" sz="1500" dirty="0">
                <a:latin typeface="Arial Narrow" panose="020B0606020202030204" pitchFamily="34" charset="0"/>
              </a:rPr>
              <a:t>                         </a:t>
            </a:r>
            <a:r>
              <a:rPr lang="en-US" sz="1500" dirty="0">
                <a:latin typeface="Arial Narrow" panose="020B0606020202030204" pitchFamily="34" charset="0"/>
              </a:rPr>
              <a:t>                        </a:t>
            </a:r>
            <a:r>
              <a:rPr lang="ru-RU" sz="1500" dirty="0">
                <a:latin typeface="Arial Narrow" panose="020B0606020202030204" pitchFamily="34" charset="0"/>
              </a:rPr>
              <a:t>  </a:t>
            </a:r>
            <a:r>
              <a:rPr lang="ru-RU" sz="1600" dirty="0">
                <a:latin typeface="Arial Narrow" panose="020B0606020202030204" pitchFamily="34" charset="0"/>
              </a:rPr>
              <a:t>(млрд долл. США)</a:t>
            </a:r>
          </a:p>
          <a:p>
            <a:pPr marL="542925" eaLnBrk="0" hangingPunct="0">
              <a:defRPr/>
            </a:pPr>
            <a:endParaRPr lang="ru-RU" sz="1700" b="1" dirty="0">
              <a:solidFill>
                <a:srgbClr val="993366"/>
              </a:solidFill>
              <a:latin typeface="Times New Roman" pitchFamily="18" charset="0"/>
            </a:endParaRPr>
          </a:p>
          <a:p>
            <a:pPr marL="542925" eaLnBrk="0" hangingPunct="0">
              <a:defRPr/>
            </a:pPr>
            <a:endParaRPr lang="ru-RU" sz="1700" b="1" dirty="0">
              <a:solidFill>
                <a:srgbClr val="993366"/>
              </a:solidFill>
              <a:latin typeface="Times New Roman" pitchFamily="18" charset="0"/>
            </a:endParaRPr>
          </a:p>
          <a:p>
            <a:pPr marL="542925" eaLnBrk="0" hangingPunct="0">
              <a:defRPr/>
            </a:pPr>
            <a:endParaRPr lang="ru-RU" sz="1700" b="1" dirty="0">
              <a:solidFill>
                <a:srgbClr val="993366"/>
              </a:solidFill>
              <a:latin typeface="Times New Roman" pitchFamily="18" charset="0"/>
            </a:endParaRPr>
          </a:p>
          <a:p>
            <a:pPr marL="542925" eaLnBrk="0" hangingPunct="0">
              <a:defRPr/>
            </a:pPr>
            <a:endParaRPr lang="ru-RU" sz="1700" b="1" dirty="0">
              <a:solidFill>
                <a:srgbClr val="993366"/>
              </a:solidFill>
              <a:latin typeface="Times New Roman" pitchFamily="18" charset="0"/>
            </a:endParaRPr>
          </a:p>
          <a:p>
            <a:pPr marL="542925" eaLnBrk="0" hangingPunct="0">
              <a:defRPr/>
            </a:pPr>
            <a:endParaRPr lang="ru-RU" sz="1700" b="1" dirty="0">
              <a:solidFill>
                <a:srgbClr val="993366"/>
              </a:solidFill>
              <a:latin typeface="Times New Roman" pitchFamily="18" charset="0"/>
            </a:endParaRPr>
          </a:p>
          <a:p>
            <a:pPr marL="542925" eaLnBrk="0" hangingPunct="0">
              <a:defRPr/>
            </a:pPr>
            <a:endParaRPr lang="ru-RU" sz="1700" b="1" dirty="0">
              <a:solidFill>
                <a:srgbClr val="993366"/>
              </a:solidFill>
              <a:latin typeface="Times New Roman" pitchFamily="18" charset="0"/>
            </a:endParaRPr>
          </a:p>
          <a:p>
            <a:pPr marL="542925" eaLnBrk="0" hangingPunct="0">
              <a:defRPr/>
            </a:pPr>
            <a:endParaRPr lang="ru-RU" sz="1700" b="1" dirty="0">
              <a:solidFill>
                <a:srgbClr val="993366"/>
              </a:solidFill>
              <a:latin typeface="Times New Roman" pitchFamily="18" charset="0"/>
            </a:endParaRPr>
          </a:p>
          <a:p>
            <a:pPr marL="542925" eaLnBrk="0" hangingPunct="0">
              <a:defRPr/>
            </a:pPr>
            <a:endParaRPr lang="ru-RU" sz="1700" b="1" dirty="0">
              <a:solidFill>
                <a:srgbClr val="993366"/>
              </a:solidFill>
              <a:latin typeface="Times New Roman" pitchFamily="18" charset="0"/>
            </a:endParaRPr>
          </a:p>
          <a:p>
            <a:pPr marL="542925" eaLnBrk="0" hangingPunct="0">
              <a:defRPr/>
            </a:pPr>
            <a:endParaRPr lang="ru-RU" sz="1700" b="1" dirty="0">
              <a:solidFill>
                <a:srgbClr val="993366"/>
              </a:solidFill>
              <a:latin typeface="Times New Roman" pitchFamily="18" charset="0"/>
            </a:endParaRPr>
          </a:p>
          <a:p>
            <a:pPr marL="542925" eaLnBrk="0" hangingPunct="0">
              <a:defRPr/>
            </a:pPr>
            <a:endParaRPr lang="ru-RU" sz="1700" b="1" dirty="0">
              <a:solidFill>
                <a:srgbClr val="993366"/>
              </a:solidFill>
              <a:latin typeface="Times New Roman" pitchFamily="18" charset="0"/>
            </a:endParaRPr>
          </a:p>
          <a:p>
            <a:pPr marL="542925" eaLnBrk="0" hangingPunct="0">
              <a:defRPr/>
            </a:pPr>
            <a:endParaRPr lang="ru-RU" sz="1700" b="1" dirty="0">
              <a:solidFill>
                <a:srgbClr val="993366"/>
              </a:solidFill>
              <a:latin typeface="Times New Roman" pitchFamily="18" charset="0"/>
            </a:endParaRPr>
          </a:p>
          <a:p>
            <a:pPr marL="542925" eaLnBrk="0" hangingPunct="0">
              <a:defRPr/>
            </a:pPr>
            <a:endParaRPr lang="ru-RU" sz="1300" b="1" dirty="0">
              <a:solidFill>
                <a:srgbClr val="993366"/>
              </a:solidFill>
              <a:latin typeface="Arial Narrow" panose="020B0606020202030204" pitchFamily="34" charset="0"/>
            </a:endParaRPr>
          </a:p>
          <a:p>
            <a:pPr marL="792000" eaLnBrk="0" hangingPunct="0">
              <a:spcBef>
                <a:spcPts val="900"/>
              </a:spcBef>
              <a:defRPr/>
            </a:pPr>
            <a:endParaRPr lang="ru-RU" sz="1300" b="1" dirty="0">
              <a:solidFill>
                <a:srgbClr val="993366"/>
              </a:solidFill>
              <a:latin typeface="Arial Narrow" panose="020B0606020202030204" pitchFamily="34" charset="0"/>
            </a:endParaRPr>
          </a:p>
          <a:p>
            <a:pPr marL="792000" algn="just" eaLnBrk="0" hangingPunct="0">
              <a:spcBef>
                <a:spcPts val="900"/>
              </a:spcBef>
              <a:defRPr/>
            </a:pPr>
            <a:endParaRPr lang="ru-RU" sz="1300" b="1" dirty="0">
              <a:solidFill>
                <a:srgbClr val="993366"/>
              </a:solidFill>
              <a:latin typeface="Arial Narrow" panose="020B0606020202030204" pitchFamily="34" charset="0"/>
            </a:endParaRPr>
          </a:p>
          <a:p>
            <a:pPr marL="792000" indent="-457200" algn="just" eaLnBrk="0" hangingPunct="0">
              <a:spcBef>
                <a:spcPts val="900"/>
              </a:spcBef>
              <a:defRPr/>
            </a:pPr>
            <a:endParaRPr lang="ru-RU" sz="13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542925" eaLnBrk="0" hangingPunct="0"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628356753"/>
              </p:ext>
            </p:extLst>
          </p:nvPr>
        </p:nvGraphicFramePr>
        <p:xfrm>
          <a:off x="179513" y="1623344"/>
          <a:ext cx="8784976" cy="403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Прямая соединительная линия 5"/>
          <p:cNvCxnSpPr/>
          <p:nvPr/>
        </p:nvCxnSpPr>
        <p:spPr>
          <a:xfrm flipV="1">
            <a:off x="683568" y="1112550"/>
            <a:ext cx="8180434" cy="1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9EA4281-E8AD-4FB8-BAE0-E0A89725A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00" y="503135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id="{006B792F-0560-44CE-B155-10EE77C4DF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1352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0260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60504"/>
            <a:ext cx="8363272" cy="115212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                              </a:t>
            </a:r>
            <a:b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000" b="1" dirty="0">
                <a:solidFill>
                  <a:srgbClr val="99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  <a:br>
              <a:rPr lang="ru-RU" sz="2000" b="1" dirty="0">
                <a:solidFill>
                  <a:srgbClr val="9933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</a:t>
            </a: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        </a:t>
            </a:r>
            <a:br>
              <a:rPr lang="ru-RU" sz="18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latin typeface="Arial Narrow" panose="020B0606020202030204" pitchFamily="34" charset="0"/>
                <a:cs typeface="Times New Roman" panose="02020603050405020304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         </a:t>
            </a:r>
            <a:r>
              <a:rPr lang="en-US" sz="2100" b="1" dirty="0">
                <a:solidFill>
                  <a:srgbClr val="993366"/>
                </a:solidFill>
                <a:latin typeface="Times New Roman" pitchFamily="18" charset="0"/>
              </a:rPr>
              <a:t>      </a:t>
            </a: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</a:t>
            </a:r>
            <a:b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</a:br>
            <a:r>
              <a:rPr lang="ru-RU" sz="2100" b="1" dirty="0">
                <a:solidFill>
                  <a:srgbClr val="993366"/>
                </a:solidFill>
                <a:latin typeface="Times New Roman" pitchFamily="18" charset="0"/>
              </a:rPr>
              <a:t>                                                                              </a:t>
            </a:r>
            <a:endParaRPr lang="ru-RU" dirty="0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9100" y="503135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7605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683568" y="1112550"/>
            <a:ext cx="8180434" cy="1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704757" y="308859"/>
            <a:ext cx="8187871" cy="72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</a:p>
          <a:p>
            <a:pPr eaLnBrk="0" hangingPunct="0"/>
            <a:r>
              <a:rPr lang="ru-RU" sz="2100" dirty="0">
                <a:latin typeface="Arial Narrow" panose="020B0606020202030204" pitchFamily="34" charset="0"/>
              </a:rPr>
              <a:t>Показатели естественного движения населения в России</a:t>
            </a:r>
            <a:r>
              <a:rPr lang="en-US" sz="2400" baseline="30000" dirty="0">
                <a:solidFill>
                  <a:schemeClr val="dk1"/>
                </a:solidFill>
                <a:latin typeface="Arial Narrow" panose="020B0606020202030204" pitchFamily="34" charset="0"/>
              </a:rPr>
              <a:t> </a:t>
            </a:r>
            <a:r>
              <a:rPr lang="en-US" altLang="ru-RU" sz="21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endParaRPr lang="ru-RU" altLang="ru-RU" sz="21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4C380B0-F903-4131-93F4-124A91F9FD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608229"/>
              </p:ext>
            </p:extLst>
          </p:nvPr>
        </p:nvGraphicFramePr>
        <p:xfrm>
          <a:off x="683568" y="1412775"/>
          <a:ext cx="8064896" cy="4983480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712738">
                  <a:extLst>
                    <a:ext uri="{9D8B030D-6E8A-4147-A177-3AD203B41FA5}">
                      <a16:colId xmlns:a16="http://schemas.microsoft.com/office/drawing/2014/main" val="89834093"/>
                    </a:ext>
                  </a:extLst>
                </a:gridCol>
                <a:gridCol w="1246393">
                  <a:extLst>
                    <a:ext uri="{9D8B030D-6E8A-4147-A177-3AD203B41FA5}">
                      <a16:colId xmlns:a16="http://schemas.microsoft.com/office/drawing/2014/main" val="799366692"/>
                    </a:ext>
                  </a:extLst>
                </a:gridCol>
                <a:gridCol w="953124">
                  <a:extLst>
                    <a:ext uri="{9D8B030D-6E8A-4147-A177-3AD203B41FA5}">
                      <a16:colId xmlns:a16="http://schemas.microsoft.com/office/drawing/2014/main" val="2039731281"/>
                    </a:ext>
                  </a:extLst>
                </a:gridCol>
                <a:gridCol w="1026441">
                  <a:extLst>
                    <a:ext uri="{9D8B030D-6E8A-4147-A177-3AD203B41FA5}">
                      <a16:colId xmlns:a16="http://schemas.microsoft.com/office/drawing/2014/main" val="3059834735"/>
                    </a:ext>
                  </a:extLst>
                </a:gridCol>
                <a:gridCol w="1026441">
                  <a:extLst>
                    <a:ext uri="{9D8B030D-6E8A-4147-A177-3AD203B41FA5}">
                      <a16:colId xmlns:a16="http://schemas.microsoft.com/office/drawing/2014/main" val="3246587438"/>
                    </a:ext>
                  </a:extLst>
                </a:gridCol>
                <a:gridCol w="1099759">
                  <a:extLst>
                    <a:ext uri="{9D8B030D-6E8A-4147-A177-3AD203B41FA5}">
                      <a16:colId xmlns:a16="http://schemas.microsoft.com/office/drawing/2014/main" val="2698859760"/>
                    </a:ext>
                  </a:extLst>
                </a:gridCol>
              </a:tblGrid>
              <a:tr h="11655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marL="68580" marR="68580" marT="0" marB="0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2016 г.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2017 г.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 г.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 г.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(Прогноз)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 г.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381870"/>
                  </a:ext>
                </a:extLst>
              </a:tr>
              <a:tr h="708189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Родившихся</a:t>
                      </a:r>
                    </a:p>
                    <a:p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1889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1690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1599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1485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1410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771224"/>
                  </a:ext>
                </a:extLst>
              </a:tr>
              <a:tr h="708189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Умерших</a:t>
                      </a:r>
                    </a:p>
                    <a:p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1891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1824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1818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1801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1930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347210"/>
                  </a:ext>
                </a:extLst>
              </a:tr>
              <a:tr h="708189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Депопуляция</a:t>
                      </a:r>
                    </a:p>
                    <a:p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- 2</a:t>
                      </a:r>
                    </a:p>
                    <a:p>
                      <a:pPr marL="285750" indent="-285750" algn="ctr">
                        <a:lnSpc>
                          <a:spcPct val="150000"/>
                        </a:lnSpc>
                        <a:buFontTx/>
                        <a:buChar char="-"/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- 134</a:t>
                      </a:r>
                    </a:p>
                    <a:p>
                      <a:pPr marL="285750" indent="-285750" algn="ctr">
                        <a:lnSpc>
                          <a:spcPct val="150000"/>
                        </a:lnSpc>
                        <a:buFontTx/>
                        <a:buChar char="-"/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- 219</a:t>
                      </a:r>
                    </a:p>
                    <a:p>
                      <a:pPr marL="285750" indent="-285750" algn="ctr">
                        <a:lnSpc>
                          <a:spcPct val="150000"/>
                        </a:lnSpc>
                        <a:buFontTx/>
                        <a:buChar char="-"/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- 316</a:t>
                      </a:r>
                    </a:p>
                    <a:p>
                      <a:pPr marL="285750" indent="-285750" algn="ctr">
                        <a:lnSpc>
                          <a:spcPct val="150000"/>
                        </a:lnSpc>
                        <a:buFontTx/>
                        <a:buChar char="-"/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- 520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59429"/>
                  </a:ext>
                </a:extLst>
              </a:tr>
              <a:tr h="708189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Сальдо миграции</a:t>
                      </a:r>
                    </a:p>
                    <a:p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262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212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125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286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100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802936"/>
                  </a:ext>
                </a:extLst>
              </a:tr>
              <a:tr h="8262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Население России:</a:t>
                      </a:r>
                    </a:p>
                    <a:p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        прирост ( + ), убыль ( - )</a:t>
                      </a:r>
                    </a:p>
                    <a:p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260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78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- 94</a:t>
                      </a:r>
                    </a:p>
                    <a:p>
                      <a:pPr marL="285750" indent="-285750" algn="ctr">
                        <a:lnSpc>
                          <a:spcPct val="150000"/>
                        </a:lnSpc>
                        <a:buFontTx/>
                        <a:buChar char="-"/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- 30</a:t>
                      </a:r>
                    </a:p>
                    <a:p>
                      <a:pPr marL="285750" indent="-285750" algn="ctr">
                        <a:lnSpc>
                          <a:spcPct val="150000"/>
                        </a:lnSpc>
                        <a:buFontTx/>
                        <a:buChar char="-"/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- 420</a:t>
                      </a:r>
                    </a:p>
                    <a:p>
                      <a:pPr marL="285750" indent="-285750" algn="ctr">
                        <a:lnSpc>
                          <a:spcPct val="150000"/>
                        </a:lnSpc>
                        <a:buFontTx/>
                        <a:buChar char="-"/>
                      </a:pP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06047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1390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650" name="Rectangle 2"/>
          <p:cNvSpPr>
            <a:spLocks noChangeArrowheads="1"/>
          </p:cNvSpPr>
          <p:nvPr/>
        </p:nvSpPr>
        <p:spPr bwMode="auto">
          <a:xfrm>
            <a:off x="0" y="188913"/>
            <a:ext cx="91440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542925" algn="just" eaLnBrk="0" hangingPunct="0">
              <a:defRPr/>
            </a:pPr>
            <a:endParaRPr lang="ru-RU" sz="1800" dirty="0"/>
          </a:p>
          <a:p>
            <a:pPr marL="542925" eaLnBrk="0" hangingPunct="0">
              <a:defRPr/>
            </a:pPr>
            <a:r>
              <a:rPr lang="ru-RU" sz="1800" dirty="0">
                <a:solidFill>
                  <a:srgbClr val="99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</a:t>
            </a:r>
          </a:p>
          <a:p>
            <a:pPr marL="542925" eaLnBrk="0" hangingPunct="0">
              <a:defRPr/>
            </a:pPr>
            <a:endParaRPr lang="ru-RU" sz="1800" dirty="0">
              <a:solidFill>
                <a:srgbClr val="9933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42925" eaLnBrk="0" hangingPunct="0">
              <a:defRPr/>
            </a:pPr>
            <a:endParaRPr lang="ru-RU" sz="1800" dirty="0">
              <a:solidFill>
                <a:srgbClr val="9933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42925" eaLnBrk="0" hangingPunct="0">
              <a:defRPr/>
            </a:pPr>
            <a:endParaRPr lang="ru-RU" sz="1800" dirty="0">
              <a:solidFill>
                <a:srgbClr val="9933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42925" eaLnBrk="0" hangingPunct="0">
              <a:defRPr/>
            </a:pPr>
            <a:endParaRPr lang="ru-RU" sz="1800" dirty="0">
              <a:solidFill>
                <a:srgbClr val="9933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42925" eaLnBrk="0" hangingPunct="0">
              <a:defRPr/>
            </a:pPr>
            <a:endParaRPr lang="ru-RU" sz="1800" dirty="0">
              <a:solidFill>
                <a:srgbClr val="9933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42925" eaLnBrk="0" hangingPunct="0">
              <a:defRPr/>
            </a:pPr>
            <a:endParaRPr lang="ru-RU" sz="1800" dirty="0">
              <a:solidFill>
                <a:srgbClr val="9933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42925" eaLnBrk="0" hangingPunct="0">
              <a:defRPr/>
            </a:pPr>
            <a:endParaRPr lang="ru-RU" sz="1800" dirty="0">
              <a:solidFill>
                <a:srgbClr val="993366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542925" eaLnBrk="0" hangingPunct="0">
              <a:defRPr/>
            </a:pPr>
            <a:r>
              <a:rPr lang="ru-RU" sz="1800" dirty="0">
                <a:solidFill>
                  <a:srgbClr val="9933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</a:t>
            </a:r>
            <a:endParaRPr lang="ru-RU" sz="2200" b="0" dirty="0">
              <a:latin typeface="Times New Roman" pitchFamily="18" charset="0"/>
            </a:endParaRPr>
          </a:p>
        </p:txBody>
      </p:sp>
      <p:graphicFrame>
        <p:nvGraphicFramePr>
          <p:cNvPr id="924015" name="Group 367"/>
          <p:cNvGraphicFramePr>
            <a:graphicFrameLocks noGrp="1"/>
          </p:cNvGraphicFramePr>
          <p:nvPr/>
        </p:nvGraphicFramePr>
        <p:xfrm>
          <a:off x="263768" y="1599973"/>
          <a:ext cx="8700720" cy="383367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366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87867">
                <a:tc>
                  <a:txBody>
                    <a:bodyPr/>
                    <a:lstStyle/>
                    <a:p>
                      <a:pPr marL="0" marR="0" lvl="0" indent="0" algn="ctr" defTabSz="939800" rtl="0" eaLnBrk="0" fontAlgn="base" latinLnBrk="0" hangingPunct="0">
                        <a:lnSpc>
                          <a:spcPct val="8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Страны</a:t>
                      </a:r>
                    </a:p>
                  </a:txBody>
                  <a:tcPr marT="45725" marB="45725" anchor="ctr" horzOverflow="overflow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Доля инвестиций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в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основной капитал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ВВП, %</a:t>
                      </a:r>
                    </a:p>
                  </a:txBody>
                  <a:tcPr marT="45725" marB="45725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Доля «экономики знаний» в ВВП,</a:t>
                      </a: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T="45725" marB="45725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5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Среднегодовой прирост экономики, %</a:t>
                      </a:r>
                    </a:p>
                  </a:txBody>
                  <a:tcPr marT="45725" marB="45725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0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 Развитые страны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около 20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3</a:t>
                      </a: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0 – 40</a:t>
                      </a: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3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1,5 – 2,0</a:t>
                      </a: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10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 Развивающиеся страны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30 – 35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15 – 20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4 – 6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0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 Китай</a:t>
                      </a:r>
                      <a:endParaRPr kumimoji="0" 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45 – 50 </a:t>
                      </a:r>
                      <a:endParaRPr kumimoji="0" lang="en-US" sz="15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2</a:t>
                      </a:r>
                      <a:r>
                        <a:rPr kumimoji="0" lang="en-US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7</a:t>
                      </a:r>
                      <a:endParaRPr kumimoji="0" lang="en-US" sz="15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0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Россия 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17</a:t>
                      </a:r>
                      <a:r>
                        <a:rPr lang="en-US" sz="1300" kern="1200" baseline="300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1)</a:t>
                      </a:r>
                      <a:r>
                        <a:rPr lang="ru-RU" sz="1300" kern="1200" baseline="300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20</a:t>
                      </a:r>
                      <a:r>
                        <a:rPr lang="en-US" sz="1300" kern="1200" baseline="300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2)</a:t>
                      </a:r>
                      <a:r>
                        <a:rPr lang="ru-RU" sz="1300" kern="1200" baseline="300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endParaRPr kumimoji="0" lang="en-US" sz="13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14</a:t>
                      </a:r>
                      <a:endParaRPr kumimoji="0" lang="en-US" sz="15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0,4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3244">
                <a:tc gridSpan="4">
                  <a:txBody>
                    <a:bodyPr/>
                    <a:lstStyle/>
                    <a:p>
                      <a:pPr algn="l"/>
                      <a:r>
                        <a:rPr lang="en-US" sz="1300" kern="1200" baseline="300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1)</a:t>
                      </a:r>
                      <a:r>
                        <a:rPr lang="ru-RU" sz="1300" kern="1200" baseline="300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Инвестиции в основной капитал по статистике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kern="1200" baseline="300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2)</a:t>
                      </a:r>
                      <a:r>
                        <a:rPr lang="ru-RU" sz="1300" kern="1200" baseline="300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cs typeface="Arial" pitchFamily="34" charset="0"/>
                        </a:rPr>
                        <a:t>Накопление основного капитала в системе национальных счётов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276138"/>
                  </a:ext>
                </a:extLst>
              </a:tr>
            </a:tbl>
          </a:graphicData>
        </a:graphic>
      </p:graphicFrame>
      <p:sp>
        <p:nvSpPr>
          <p:cNvPr id="6258" name="Rectangle 96"/>
          <p:cNvSpPr>
            <a:spLocks noChangeArrowheads="1"/>
          </p:cNvSpPr>
          <p:nvPr/>
        </p:nvSpPr>
        <p:spPr bwMode="auto">
          <a:xfrm>
            <a:off x="1475656" y="576738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 sz="1800" b="0" dirty="0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9100" y="503135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7605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Прямая соединительная линия 7"/>
          <p:cNvCxnSpPr/>
          <p:nvPr/>
        </p:nvCxnSpPr>
        <p:spPr>
          <a:xfrm flipV="1">
            <a:off x="683568" y="1112550"/>
            <a:ext cx="8180434" cy="1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 Box 23"/>
          <p:cNvSpPr txBox="1">
            <a:spLocks noChangeArrowheads="1"/>
          </p:cNvSpPr>
          <p:nvPr/>
        </p:nvSpPr>
        <p:spPr bwMode="auto">
          <a:xfrm>
            <a:off x="683567" y="698865"/>
            <a:ext cx="8180434" cy="815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>
              <a:spcBef>
                <a:spcPts val="600"/>
              </a:spcBef>
            </a:pPr>
            <a:r>
              <a:rPr lang="ru-RU" sz="20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Доля инвестиций в основной капитал и «экономики знаний» в валовом</a:t>
            </a:r>
          </a:p>
          <a:p>
            <a:pPr>
              <a:spcBef>
                <a:spcPts val="600"/>
              </a:spcBef>
            </a:pPr>
            <a:r>
              <a:rPr lang="ru-RU" sz="20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внутреннем продукте и темпы роста экономики</a:t>
            </a:r>
          </a:p>
        </p:txBody>
      </p:sp>
    </p:spTree>
    <p:extLst>
      <p:ext uri="{BB962C8B-B14F-4D97-AF65-F5344CB8AC3E}">
        <p14:creationId xmlns:p14="http://schemas.microsoft.com/office/powerpoint/2010/main" val="91339857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3249" name="Group 81"/>
          <p:cNvGraphicFramePr>
            <a:graphicFrameLocks noGrp="1"/>
          </p:cNvGraphicFramePr>
          <p:nvPr/>
        </p:nvGraphicFramePr>
        <p:xfrm>
          <a:off x="251520" y="1422016"/>
          <a:ext cx="8712968" cy="516543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{3C2FFA5D-87B4-456A-9821-1D502468CF0F}</a:tableStyleId>
              </a:tblPr>
              <a:tblGrid>
                <a:gridCol w="2500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7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5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990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306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Показатели</a:t>
                      </a: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Объём заимствования в виде инвестиционного кредита в год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Примечание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267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основной капитал</a:t>
                      </a:r>
                    </a:p>
                  </a:txBody>
                  <a:tcPr marT="45709" marB="45709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«экономику знаний»</a:t>
                      </a:r>
                    </a:p>
                  </a:txBody>
                  <a:tcPr marT="45709" marB="45709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Активы банков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            в 2018-2020 гг.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                            в 2020-2025 гг.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1,5 – 2,0 трлн 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2,5 – 3,0 трлн 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1,5 – 2,5 трлн руб.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3,0 – 3,5 трлн руб.</a:t>
                      </a:r>
                    </a:p>
                  </a:txBody>
                  <a:tcPr marT="45709" marB="45709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2018 г. активы банков превысили ВВП и составили 91 трлн руб.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28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u="none" strike="noStrike" cap="none" normalizeH="0" baseline="0" dirty="0">
                          <a:ln>
                            <a:noFill/>
                          </a:ln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Международные золотовалютные резервы – взаимообразно при окупаемости 5-10 лет</a:t>
                      </a: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 – 20 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млрд долл. в год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из них до 5 млрд долл.</a:t>
                      </a:r>
                    </a:p>
                  </a:txBody>
                  <a:tcPr marT="45709" marB="45709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Объём этих резервов около 480 млрд долл., из которых будет заимствовано 180 млрд долл. и средства начнут возвращаться.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7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Доходы от приватизации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 1 трлн руб.</a:t>
                      </a:r>
                    </a:p>
                  </a:txBody>
                  <a:tcPr marT="45709" marB="45709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79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Облигационные займы населения для строительства жилья и приобретения автомобиля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1,5 – 2  трлн руб.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T="45709" marB="45709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Население сберегает до 40 трлн. руб. в России и до 700 млрд долл. – за рубежом.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02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Прибыль и амортизационный фонд предприятий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1,5 – 2,0 трлн руб.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т.ч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0,5 трлн руб.</a:t>
                      </a:r>
                    </a:p>
                  </a:txBody>
                  <a:tcPr marT="45709" marB="45709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 освобождении от налогов части прибыли, направленной на инвестиции, и перехода на ускоренную амортизацию.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8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Займы государства за рубежом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 20 – 30 млрд долл. 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 </a:t>
                      </a:r>
                      <a:r>
                        <a:rPr kumimoji="0" lang="ru-RU" sz="13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т.ч</a:t>
                      </a: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3 – 5 млрд долл.</a:t>
                      </a:r>
                    </a:p>
                  </a:txBody>
                  <a:tcPr marT="45709" marB="45709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Внешний долг государства РФ – 3% ВВП, а с внутренним – менее 15%. Его можно довести до 30-40%.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9100" y="503135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7605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683568" y="1112550"/>
            <a:ext cx="8180434" cy="1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630596" y="709246"/>
            <a:ext cx="8180434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1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Источники инвестиций в основной капитал и вложений в «экономику знаний» </a:t>
            </a:r>
          </a:p>
        </p:txBody>
      </p:sp>
    </p:spTree>
    <p:extLst>
      <p:ext uri="{BB962C8B-B14F-4D97-AF65-F5344CB8AC3E}">
        <p14:creationId xmlns:p14="http://schemas.microsoft.com/office/powerpoint/2010/main" val="2884256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290" name="Rectangle 2"/>
          <p:cNvSpPr>
            <a:spLocks noChangeArrowheads="1"/>
          </p:cNvSpPr>
          <p:nvPr/>
        </p:nvSpPr>
        <p:spPr bwMode="auto">
          <a:xfrm>
            <a:off x="179388" y="-27384"/>
            <a:ext cx="8839200" cy="1461939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Aft>
                <a:spcPts val="1200"/>
              </a:spcAft>
              <a:defRPr/>
            </a:pPr>
            <a:r>
              <a:rPr lang="ru-RU" sz="1700" b="1" dirty="0">
                <a:solidFill>
                  <a:srgbClr val="993366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</a:t>
            </a:r>
          </a:p>
          <a:p>
            <a:pPr algn="ctr" eaLnBrk="0" hangingPunct="0">
              <a:defRPr/>
            </a:pPr>
            <a:endParaRPr lang="ru-RU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0" hangingPunct="0">
              <a:defRPr/>
            </a:pPr>
            <a:r>
              <a:rPr lang="ru-RU" sz="21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Сравнение показателей сферы «экономики знаний» в России и развитых</a:t>
            </a:r>
          </a:p>
          <a:p>
            <a:pPr eaLnBrk="0" hangingPunct="0">
              <a:defRPr/>
            </a:pPr>
            <a:r>
              <a:rPr lang="ru-RU" sz="2100" dirty="0">
                <a:latin typeface="Arial Narrow" panose="020B0606020202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странах</a:t>
            </a: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graphicFrame>
        <p:nvGraphicFramePr>
          <p:cNvPr id="908428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308246"/>
              </p:ext>
            </p:extLst>
          </p:nvPr>
        </p:nvGraphicFramePr>
        <p:xfrm>
          <a:off x="288996" y="1617620"/>
          <a:ext cx="8589189" cy="4780406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{3C2FFA5D-87B4-456A-9821-1D502468CF0F}</a:tableStyleId>
              </a:tblPr>
              <a:tblGrid>
                <a:gridCol w="4381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8812">
                  <a:extLst>
                    <a:ext uri="{9D8B030D-6E8A-4147-A177-3AD203B41FA5}">
                      <a16:colId xmlns:a16="http://schemas.microsoft.com/office/drawing/2014/main" val="3790569597"/>
                    </a:ext>
                  </a:extLst>
                </a:gridCol>
                <a:gridCol w="862660">
                  <a:extLst>
                    <a:ext uri="{9D8B030D-6E8A-4147-A177-3AD203B41FA5}">
                      <a16:colId xmlns:a16="http://schemas.microsoft.com/office/drawing/2014/main" val="1697447476"/>
                    </a:ext>
                  </a:extLst>
                </a:gridCol>
                <a:gridCol w="1653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2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31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sng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Россия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Китай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Страны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Западной Европы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США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58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Доля отдельных отраслей и сфер «экономики знаний»   в валовом внутреннем продукте (в %):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         НИОКР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1,2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2,1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2,5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2,74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63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      </a:t>
                      </a: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Образование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5,7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       Здравоохранение и биотехнологии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19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67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       </a:t>
                      </a:r>
                      <a:r>
                        <a:rPr kumimoji="0" lang="en-US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 Информационно-коммуникационные технологии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75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Удельный вес «экономики знаний» в целом в валовом внутреннем продукте  (в %)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14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30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itchFamily="34" charset="0"/>
                          <a:cs typeface="Times New Roman" pitchFamily="18" charset="0"/>
                        </a:rPr>
                        <a:t>40</a:t>
                      </a: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534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20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marT="45723" marB="45723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9100" y="503135"/>
            <a:ext cx="581890" cy="84314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0" scaled="1"/>
          </a:gradFill>
          <a:ln w="9525" algn="ctr">
            <a:noFill/>
            <a:round/>
            <a:headEnd/>
            <a:tailEnd/>
          </a:ln>
        </p:spPr>
        <p:txBody>
          <a:bodyPr/>
          <a:lstStyle/>
          <a:p>
            <a:pPr defTabSz="1042988"/>
            <a:endParaRPr lang="ru-RU" sz="2100" b="0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7605"/>
            <a:ext cx="1164169" cy="362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Прямая соединительная линия 5"/>
          <p:cNvCxnSpPr/>
          <p:nvPr/>
        </p:nvCxnSpPr>
        <p:spPr>
          <a:xfrm flipV="1">
            <a:off x="683568" y="1052736"/>
            <a:ext cx="8180434" cy="12194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9059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10778</TotalTime>
  <Words>1074</Words>
  <Application>Microsoft Office PowerPoint</Application>
  <PresentationFormat>Экран (4:3)</PresentationFormat>
  <Paragraphs>445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Arial Narrow</vt:lpstr>
      <vt:lpstr>Calibri</vt:lpstr>
      <vt:lpstr>Tahoma</vt:lpstr>
      <vt:lpstr>Times New Roman</vt:lpstr>
      <vt:lpstr>Тема Office</vt:lpstr>
      <vt:lpstr>Презентация PowerPoint</vt:lpstr>
      <vt:lpstr> Сколько будет стоить нефть?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Презентация PowerPoint</vt:lpstr>
      <vt:lpstr>Презентация PowerPoint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Презентация PowerPoint</vt:lpstr>
      <vt:lpstr>Презентация PowerPoint</vt:lpstr>
      <vt:lpstr>Презентация PowerPoint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Аганбегян Абел Гезевич</dc:title>
  <dc:creator>Кротова Надежда Алексеевна</dc:creator>
  <cp:lastModifiedBy>Alexander Krotov</cp:lastModifiedBy>
  <cp:revision>1680</cp:revision>
  <cp:lastPrinted>2020-01-30T08:29:36Z</cp:lastPrinted>
  <dcterms:created xsi:type="dcterms:W3CDTF">2014-06-30T10:57:10Z</dcterms:created>
  <dcterms:modified xsi:type="dcterms:W3CDTF">2020-10-26T18:00:10Z</dcterms:modified>
</cp:coreProperties>
</file>